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9F2FD-AC83-40E5-9F42-5469EF66697F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C5ED3-FFF8-40E9-B6D3-471BBE9FC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4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9dd6201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9dd6201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a7eb612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a7eb612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9dd6201c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9dd6201c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a7eb6122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a7eb6122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Most emergency calls are made from a mobile phone. Explain that if they do not know the passcode on the mobile phone, they can still call 9-1-1 by pressing the Emergency button and then dialing 9-1-1. Ask students to point to the buttons shown on the diagram as you narrate the steps for making an emergency call. </a:t>
            </a:r>
            <a:r>
              <a:rPr lang="en" sz="1200" b="1">
                <a:solidFill>
                  <a:schemeClr val="dk1"/>
                </a:solidFill>
              </a:rPr>
              <a:t>Remind students to never practice calling 9-1-1 on an active phone. </a:t>
            </a:r>
            <a:r>
              <a:rPr lang="en" sz="1200">
                <a:solidFill>
                  <a:schemeClr val="dk1"/>
                </a:solidFill>
              </a:rPr>
              <a:t>As time allows, invite students to work in pairs to practice giving the appropriate information on a pretend emergency call.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Dial 9-1-1 Using the Emergency Button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Emergency — Children point to the emergency button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9—Children point to the 9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1—Children point to the 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4: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1—Children point to the 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5: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Call—Children point to the green phone button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9dd6201c9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9dd6201c9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f6b3c953e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f6b3c953e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29-0E20-4975-A0A2-27077E290AF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82BD-DE57-4026-AD63-49918AD8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29-0E20-4975-A0A2-27077E290AF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82BD-DE57-4026-AD63-49918AD8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2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29-0E20-4975-A0A2-27077E290AF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82BD-DE57-4026-AD63-49918AD8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14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127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29-0E20-4975-A0A2-27077E290AF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82BD-DE57-4026-AD63-49918AD8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9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29-0E20-4975-A0A2-27077E290AF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82BD-DE57-4026-AD63-49918AD8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4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29-0E20-4975-A0A2-27077E290AF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82BD-DE57-4026-AD63-49918AD8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29-0E20-4975-A0A2-27077E290AF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82BD-DE57-4026-AD63-49918AD8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3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29-0E20-4975-A0A2-27077E290AF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82BD-DE57-4026-AD63-49918AD8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7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29-0E20-4975-A0A2-27077E290AF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82BD-DE57-4026-AD63-49918AD8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1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29-0E20-4975-A0A2-27077E290AF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82BD-DE57-4026-AD63-49918AD8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1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0229-0E20-4975-A0A2-27077E290AF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82BD-DE57-4026-AD63-49918AD8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2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000229-0E20-4975-A0A2-27077E290AF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A5582BD-DE57-4026-AD63-49918AD8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9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v0hZNCGJ0VA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2UBYautmHgk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Uk6WCMg_70g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OVHhkqpZf8?feature=oembed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20400" y="992767"/>
            <a:ext cx="11360800" cy="20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spcBef>
                <a:spcPts val="0"/>
              </a:spcBef>
            </a:pPr>
            <a:br>
              <a:rPr lang="en" b="1">
                <a:latin typeface="Comic Sans MS"/>
                <a:ea typeface="Comic Sans MS"/>
                <a:cs typeface="Comic Sans MS"/>
                <a:sym typeface="Comic Sans MS"/>
              </a:rPr>
            </a:br>
            <a:endParaRPr lang="en" b="1">
              <a:latin typeface="Comic Sans MS"/>
            </a:endParaRPr>
          </a:p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55" name="Google Shape;55;p13" descr="hand poin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71179" y="1887579"/>
            <a:ext cx="4207933" cy="420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>
            <a:off x="6092246" y="3563152"/>
            <a:ext cx="2050700" cy="234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oup of children standing next to a fire truck&#10;&#10;Description automatically generated">
            <a:extLst>
              <a:ext uri="{FF2B5EF4-FFF2-40B4-BE49-F238E27FC236}">
                <a16:creationId xmlns:a16="http://schemas.microsoft.com/office/drawing/2014/main" id="{6B7DA639-E67F-9908-021E-737439FF0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91" y="1501037"/>
            <a:ext cx="5501735" cy="4420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53FE01-93F6-7037-7745-936880CC2EB3}"/>
              </a:ext>
            </a:extLst>
          </p:cNvPr>
          <p:cNvSpPr txBox="1"/>
          <p:nvPr/>
        </p:nvSpPr>
        <p:spPr>
          <a:xfrm>
            <a:off x="2019821" y="855945"/>
            <a:ext cx="7567808" cy="12865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" sz="4000" b="1">
                <a:solidFill>
                  <a:srgbClr val="FFFFFF"/>
                </a:solidFill>
                <a:latin typeface="Comic Sans MS"/>
              </a:rPr>
              <a:t>Kindergarten &amp; 1st Grade</a:t>
            </a:r>
            <a:endParaRPr lang="en-US" sz="4000">
              <a:solidFill>
                <a:srgbClr val="FFFFFF"/>
              </a:solidFill>
              <a:latin typeface="Comic Sans MS"/>
            </a:endParaRPr>
          </a:p>
          <a:p>
            <a:pPr algn="ctr">
              <a:lnSpc>
                <a:spcPct val="90000"/>
              </a:lnSpc>
            </a:pPr>
            <a:r>
              <a:rPr lang="en" sz="4000" b="1">
                <a:solidFill>
                  <a:srgbClr val="FFFFFF"/>
                </a:solidFill>
                <a:latin typeface="Comic Sans MS"/>
              </a:rPr>
              <a:t>               Fire Safety</a:t>
            </a:r>
            <a:r>
              <a:rPr lang="en" sz="4400" b="1">
                <a:solidFill>
                  <a:srgbClr val="FFFFFF"/>
                </a:solidFill>
                <a:latin typeface="Corbel"/>
              </a:rPr>
              <a:t> </a:t>
            </a:r>
            <a:endParaRPr 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7599628" y="1213079"/>
            <a:ext cx="4279600" cy="39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sz="3200">
                <a:latin typeface="Comic Sans MS"/>
                <a:ea typeface="Comic Sans MS"/>
                <a:cs typeface="Comic Sans MS"/>
                <a:sym typeface="Comic Sans MS"/>
              </a:rPr>
              <a:t>Listen to the Sounds of Fire Safety. </a:t>
            </a:r>
            <a:endParaRPr lang="en-US" sz="3200">
              <a:latin typeface="Comic Sans MS"/>
              <a:ea typeface="Comic Sans MS"/>
              <a:cs typeface="Comic Sans MS"/>
            </a:endParaRPr>
          </a:p>
          <a:p>
            <a:r>
              <a:rPr lang="en" sz="3200">
                <a:latin typeface="Comic Sans MS"/>
                <a:ea typeface="Comic Sans MS"/>
                <a:cs typeface="Comic Sans MS"/>
                <a:sym typeface="Comic Sans MS"/>
              </a:rPr>
              <a:t>Know WHAT to do when you hear the BEEP-BEEP-BEEP!</a:t>
            </a:r>
            <a:endParaRPr sz="320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676000" y="89567"/>
            <a:ext cx="68400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3733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Sounds of Fire Safety!</a:t>
            </a:r>
            <a:endParaRPr sz="2400" b="1" u="sng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689633" y="3429000"/>
            <a:ext cx="3420000" cy="3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I Spy Sounds of Fire Safety">
            <a:hlinkClick r:id="" action="ppaction://media"/>
            <a:extLst>
              <a:ext uri="{FF2B5EF4-FFF2-40B4-BE49-F238E27FC236}">
                <a16:creationId xmlns:a16="http://schemas.microsoft.com/office/drawing/2014/main" id="{58D07101-9172-9739-9FB0-B21541AE41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7209" y="1088553"/>
            <a:ext cx="6665575" cy="4707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432286" y="159519"/>
            <a:ext cx="533786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en" sz="3733" b="1" u="sng">
                <a:latin typeface="Comic Sans MS"/>
                <a:ea typeface="Comic Sans MS"/>
                <a:cs typeface="Comic Sans MS"/>
                <a:sym typeface="Comic Sans MS"/>
              </a:rPr>
              <a:t>I Spy Cooking Safety!</a:t>
            </a:r>
            <a:endParaRPr lang="en-US" sz="3733" b="1" u="sng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7090767" y="1223033"/>
            <a:ext cx="4041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 how to 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3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“Be Safe”</a:t>
            </a:r>
            <a:r>
              <a:rPr lang="en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kitchen.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lnSpc>
                <a:spcPct val="100000"/>
              </a:lnSpc>
              <a:buNone/>
            </a:pP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3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Detect the Dangers?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187719" y="2209037"/>
            <a:ext cx="4041200" cy="40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I Spy Cooking Safety">
            <a:hlinkClick r:id="" action="ppaction://media"/>
            <a:extLst>
              <a:ext uri="{FF2B5EF4-FFF2-40B4-BE49-F238E27FC236}">
                <a16:creationId xmlns:a16="http://schemas.microsoft.com/office/drawing/2014/main" id="{51B9BFFF-0EDD-003C-53BB-A5FB42A75E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98723" y="1046997"/>
            <a:ext cx="6324917" cy="4767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l="-5750" t="-9210" r="5750" b="9210"/>
          <a:stretch/>
        </p:blipFill>
        <p:spPr>
          <a:xfrm rot="-2374974">
            <a:off x="-694408" y="1342292"/>
            <a:ext cx="4173416" cy="4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I SPY Fire Safety">
            <a:hlinkClick r:id="" action="ppaction://media"/>
            <a:extLst>
              <a:ext uri="{FF2B5EF4-FFF2-40B4-BE49-F238E27FC236}">
                <a16:creationId xmlns:a16="http://schemas.microsoft.com/office/drawing/2014/main" id="{7C513565-2C02-0A21-B568-4DE89D299B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311333" y="1520782"/>
            <a:ext cx="7337004" cy="4838525"/>
          </a:xfrm>
          <a:prstGeom prst="rect">
            <a:avLst/>
          </a:prstGeom>
        </p:spPr>
      </p:pic>
      <p:sp>
        <p:nvSpPr>
          <p:cNvPr id="4" name="Google Shape;69;p15">
            <a:extLst>
              <a:ext uri="{FF2B5EF4-FFF2-40B4-BE49-F238E27FC236}">
                <a16:creationId xmlns:a16="http://schemas.microsoft.com/office/drawing/2014/main" id="{A1846BF5-1138-80E1-23C1-06CF0D88098B}"/>
              </a:ext>
            </a:extLst>
          </p:cNvPr>
          <p:cNvSpPr txBox="1">
            <a:spLocks/>
          </p:cNvSpPr>
          <p:nvPr/>
        </p:nvSpPr>
        <p:spPr>
          <a:xfrm>
            <a:off x="4820589" y="190834"/>
            <a:ext cx="6319073" cy="13272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buClrTx/>
              <a:buSzPts val="990"/>
              <a:buFontTx/>
            </a:pPr>
            <a:r>
              <a:rPr lang="en" sz="3733" b="1" u="sng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Spy Fire Safety!</a:t>
            </a:r>
            <a:endParaRPr lang="en-US" sz="4800">
              <a:solidFill>
                <a:schemeClr val="tx1"/>
              </a:solidFill>
              <a:latin typeface="Corbel" panose="020B0503020204020204"/>
              <a:ea typeface="Comic Sans MS"/>
              <a:cs typeface="Comic Sans MS"/>
            </a:endParaRPr>
          </a:p>
          <a:p>
            <a:pPr algn="ctr">
              <a:buClrTx/>
              <a:buSzPts val="990"/>
              <a:buFontTx/>
            </a:pPr>
            <a:r>
              <a:rPr lang="en" sz="3733" b="1" u="sng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Can you spot the hazards?</a:t>
            </a:r>
            <a:endParaRPr lang="en-US" sz="4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8AFCC5-E8DB-914D-7A80-5BC8E4FD008A}"/>
              </a:ext>
            </a:extLst>
          </p:cNvPr>
          <p:cNvSpPr/>
          <p:nvPr/>
        </p:nvSpPr>
        <p:spPr>
          <a:xfrm>
            <a:off x="3413342" y="772438"/>
            <a:ext cx="2463452" cy="483295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2546534" y="106996"/>
            <a:ext cx="709151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en" sz="3733" b="1" u="sng">
                <a:latin typeface="Comic Sans MS"/>
                <a:ea typeface="Comic Sans MS"/>
                <a:cs typeface="Comic Sans MS"/>
                <a:sym typeface="Comic Sans MS"/>
              </a:rPr>
              <a:t>Calling 911 from a Cell Phone</a:t>
            </a:r>
            <a:endParaRPr lang="en-US" sz="3733" b="1" u="sng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75519" y="1055105"/>
            <a:ext cx="5545232" cy="32716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sz="2667" b="1">
                <a:solidFill>
                  <a:schemeClr val="dk1"/>
                </a:solidFill>
              </a:rPr>
              <a:t>1. Where is the emergency?</a:t>
            </a:r>
            <a:endParaRPr lang="en-US" sz="2667" b="1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ct val="55000"/>
              <a:buNone/>
            </a:pPr>
            <a:r>
              <a:rPr lang="en" sz="2667" b="1">
                <a:solidFill>
                  <a:schemeClr val="dk1"/>
                </a:solidFill>
              </a:rPr>
              <a:t>2. What is the emergency?</a:t>
            </a:r>
            <a:endParaRPr sz="2667" b="1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ct val="55000"/>
              <a:buNone/>
            </a:pPr>
            <a:r>
              <a:rPr lang="en" sz="2667" b="1">
                <a:solidFill>
                  <a:schemeClr val="dk1"/>
                </a:solidFill>
              </a:rPr>
              <a:t>3. Tell them your name &amp; address.</a:t>
            </a:r>
            <a:endParaRPr sz="2667" b="1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" sz="2667" b="1">
                <a:solidFill>
                  <a:schemeClr val="dk1"/>
                </a:solidFill>
              </a:rPr>
              <a:t>4. Tell them your phone number.</a:t>
            </a:r>
            <a:endParaRPr sz="2667" b="1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ct val="55000"/>
              <a:buNone/>
            </a:pPr>
            <a:r>
              <a:rPr lang="en" sz="2667" b="1">
                <a:solidFill>
                  <a:schemeClr val="dk1"/>
                </a:solidFill>
              </a:rPr>
              <a:t>5. Stay on the line until help arrives.</a:t>
            </a:r>
            <a:endParaRPr sz="2667" b="1">
              <a:solidFill>
                <a:schemeClr val="dk1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18" y="3428985"/>
            <a:ext cx="11670967" cy="314281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5357951" y="867548"/>
            <a:ext cx="4485600" cy="1149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89;p17"/>
          <p:cNvSpPr txBox="1"/>
          <p:nvPr/>
        </p:nvSpPr>
        <p:spPr>
          <a:xfrm rot="21599699">
            <a:off x="5360923" y="1006293"/>
            <a:ext cx="4566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000" b="1"/>
              <a:t>Practice: Teach kids to memorize their address and phone number</a:t>
            </a:r>
            <a:endParaRPr sz="2000" b="1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5048" y="107467"/>
            <a:ext cx="3522733" cy="35227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8;p17">
            <a:extLst>
              <a:ext uri="{FF2B5EF4-FFF2-40B4-BE49-F238E27FC236}">
                <a16:creationId xmlns:a16="http://schemas.microsoft.com/office/drawing/2014/main" id="{61EA4A27-A3AE-E3B9-ACED-6901FE60B1C2}"/>
              </a:ext>
            </a:extLst>
          </p:cNvPr>
          <p:cNvSpPr/>
          <p:nvPr/>
        </p:nvSpPr>
        <p:spPr>
          <a:xfrm>
            <a:off x="6161705" y="2255848"/>
            <a:ext cx="3514833" cy="92999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89;p17">
            <a:extLst>
              <a:ext uri="{FF2B5EF4-FFF2-40B4-BE49-F238E27FC236}">
                <a16:creationId xmlns:a16="http://schemas.microsoft.com/office/drawing/2014/main" id="{3FB0D8FE-9536-3900-3F9E-E7ACF0B5C96A}"/>
              </a:ext>
            </a:extLst>
          </p:cNvPr>
          <p:cNvSpPr txBox="1"/>
          <p:nvPr/>
        </p:nvSpPr>
        <p:spPr>
          <a:xfrm rot="21599699">
            <a:off x="6227305" y="2321574"/>
            <a:ext cx="3449096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000" b="1"/>
              <a:t>Henrico Non-Emergency:</a:t>
            </a:r>
            <a:endParaRPr lang="en-US" sz="2400"/>
          </a:p>
          <a:p>
            <a:pPr algn="ctr"/>
            <a:r>
              <a:rPr lang="en" sz="2000" b="1"/>
              <a:t>804-501-5000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7937" y="1597050"/>
            <a:ext cx="3864767" cy="12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43731" y="214851"/>
            <a:ext cx="2222500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0843" y="2829277"/>
            <a:ext cx="4706267" cy="137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69501" y="4160452"/>
            <a:ext cx="3781499" cy="12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46726" y="5389846"/>
            <a:ext cx="5682569" cy="12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title="Fire Safety Video for Kids with SteveSongs &amp; Sparky the Fire Dog">
            <a:hlinkClick r:id="" action="ppaction://media"/>
            <a:extLst>
              <a:ext uri="{FF2B5EF4-FFF2-40B4-BE49-F238E27FC236}">
                <a16:creationId xmlns:a16="http://schemas.microsoft.com/office/drawing/2014/main" id="{374729BC-D744-FDD0-5357-2BC9218B07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62589" y="1553693"/>
            <a:ext cx="5814599" cy="4838089"/>
          </a:xfrm>
          <a:prstGeom prst="rect">
            <a:avLst/>
          </a:prstGeom>
        </p:spPr>
      </p:pic>
      <p:pic>
        <p:nvPicPr>
          <p:cNvPr id="94" name="Google Shape;94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07736" y="1081251"/>
            <a:ext cx="2127033" cy="8020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4;p17">
            <a:extLst>
              <a:ext uri="{FF2B5EF4-FFF2-40B4-BE49-F238E27FC236}">
                <a16:creationId xmlns:a16="http://schemas.microsoft.com/office/drawing/2014/main" id="{3C380C7F-FBBB-A0A2-B80F-8CB4F882B06D}"/>
              </a:ext>
            </a:extLst>
          </p:cNvPr>
          <p:cNvSpPr txBox="1">
            <a:spLocks/>
          </p:cNvSpPr>
          <p:nvPr/>
        </p:nvSpPr>
        <p:spPr>
          <a:xfrm>
            <a:off x="83082" y="106996"/>
            <a:ext cx="1076581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r>
              <a:rPr lang="en" sz="3733" b="1" u="sng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Let's Move! Do you know what to do when</a:t>
            </a:r>
            <a:endParaRPr lang="en" sz="3733" b="1" u="sng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>
              <a:spcBef>
                <a:spcPts val="0"/>
              </a:spcBef>
              <a:buSzPts val="990"/>
            </a:pPr>
            <a:r>
              <a:rPr lang="en" sz="3733" b="1" u="sng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smoke alarm sounds?</a:t>
            </a:r>
            <a:endParaRPr lang="en" sz="3733" b="1" u="sng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2174600" y="71633"/>
            <a:ext cx="7842800" cy="82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376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Pre-Lesson Complete!</a:t>
            </a:r>
            <a:endParaRPr sz="3760" b="1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712667" y="978134"/>
            <a:ext cx="10637549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Now you are ready to practice FIRE SAFETY with Henrico Firefighters! See you soon!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9502633" y="5712400"/>
            <a:ext cx="2010800" cy="59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endParaRPr sz="2267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432" y="1883379"/>
            <a:ext cx="2882635" cy="28403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7625" y="2113110"/>
            <a:ext cx="2827632" cy="28276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5">
            <a:alphaModFix/>
          </a:blip>
          <a:srcRect l="9272" r="11675"/>
          <a:stretch/>
        </p:blipFill>
        <p:spPr>
          <a:xfrm>
            <a:off x="8163786" y="1885707"/>
            <a:ext cx="2827599" cy="28276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842037"/>
            <a:ext cx="2015963" cy="201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22</TotalTime>
  <Words>318</Words>
  <Application>Microsoft Office PowerPoint</Application>
  <PresentationFormat>Widescreen</PresentationFormat>
  <Paragraphs>36</Paragraphs>
  <Slides>7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Comic Sans MS</vt:lpstr>
      <vt:lpstr>Corbel</vt:lpstr>
      <vt:lpstr>Wingdings 2</vt:lpstr>
      <vt:lpstr>Frame</vt:lpstr>
      <vt:lpstr>  </vt:lpstr>
      <vt:lpstr>Listen to the Sounds of Fire Safety.  Know WHAT to do when you hear the BEEP-BEEP-BEEP!</vt:lpstr>
      <vt:lpstr>I Spy Cooking Safety!</vt:lpstr>
      <vt:lpstr>PowerPoint Presentation</vt:lpstr>
      <vt:lpstr>Calling 911 from a Cell Phone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Wall, Jasmine</dc:creator>
  <cp:lastModifiedBy>Wall, Jasmine</cp:lastModifiedBy>
  <cp:revision>6</cp:revision>
  <dcterms:created xsi:type="dcterms:W3CDTF">2023-09-13T14:43:03Z</dcterms:created>
  <dcterms:modified xsi:type="dcterms:W3CDTF">2023-09-13T16:39:48Z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