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A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76FD-7B38-4C12-B8D7-756E26D21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74B84-0A7B-45D3-B420-00C77A6B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EB640-A892-4C15-B441-C0DE6616A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5BF47-5DD7-4401-B871-87547BB7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26BEA-1916-41AB-AFD2-044083AA1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7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3740B-6AA4-44F1-839A-7F55357A0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903B6-918D-4E2F-8922-6CFA1B5D4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D79BB-C76D-4BE7-8740-DBF330EA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F3DC0-412A-4CC0-9154-D5B01EDC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01EB2-102C-409B-9C7A-AB0F4B3D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4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18ECC6-6D3B-4524-96FA-FBB34FA3E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B03E8F-2F31-4547-8CFA-8E8C65BD5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3F2D1-B59C-4EBC-BE92-6B38F1507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58FA3-DE9D-407B-8C61-CF032169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6921E-4FEC-4BB2-BDDF-64130807F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0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5354-CEF7-4488-9D12-9746B92B3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438EC-1D79-4E9E-B461-D61D21B89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F6F3D-65E1-460E-B9F1-4AE3880A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0F7E5-C904-4978-9CC3-D0790C6F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5A74C-AC6B-4E51-90C9-0FE33F4A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0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A6DDD-066B-46CE-AEA3-A9D52638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63951-701E-40CA-810B-19D08D884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89F54-DBCF-4C33-B0D6-0398FBCAC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D85A1-DF30-4CC9-97B9-73AF682E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9A072-0AAC-499D-BAF4-FA0FB424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5DEB0-00E4-4214-BD31-26D64E46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651BD-4B9C-4A46-ABD4-36BD9FA7A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B1D1E-CEE3-4709-82E3-75F2AFC6D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92751-8A9F-44BA-A1BF-7513E2920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761AA-0C50-4E81-B48F-A20FDBDE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1B094-4DC4-45A4-B1E0-2FB783BB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7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C8E4-C3E1-4779-9A5C-8E40127F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45ED5-5B16-4DF4-A424-BD1884C80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7186C-317B-46E3-A8BA-139F83AF1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E4384-D192-4ACD-8936-DEFA39F9D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DB66E0-D301-4EB4-B4D4-7423BFFDF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180505-7383-49AC-8F8D-9D9F48CA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0A6494-1E26-40CA-B7B5-9749B739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1366DC-E8E8-4B61-8091-FE52B184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9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429B5-833B-4441-AAA2-4C118D29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D5F3C6-8CB0-4978-A66C-E81D2268C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8A8CBE-67DE-4FF5-90C1-791BDB05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C0A78-C13B-4FFC-824E-F58E23409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6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CD9EF8-0BB1-480A-90AA-21C86F981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B9022-7889-42FE-9CAF-6D84E8821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A1D92-BD68-4947-A7E0-AD25B5F7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6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DADF5-B3F9-4F61-8E28-459B7DDB7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C6F4F-DCFF-4984-88A9-2893264B5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829AC-A5D8-4DBA-8016-8691A9A2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5BF07-BAE3-46DC-9E5D-55AE9BA6E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2F2A4-F9D6-430A-81F3-1F1856AC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7E6E5-CFE6-4F0A-A768-8310CD323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0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3A48D-08F9-431C-A188-DD80A0D9A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03AA8F-F77A-4CBA-9FC5-A279C0EC3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069A3-27B8-4EDF-A780-E97B6DC04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0F061-693D-4D6D-A090-3A4A1F82E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53818-F894-428A-8CC0-D6C4A38CE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1AC80-5310-448D-A922-01457E165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0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66BC34-B54A-47C0-B987-34DD61D2D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44DA8-5373-4057-A664-DEED7351F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31217-173C-4D00-BBBE-1E23F104F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C5201-A013-414A-BD31-66951E8842E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989A-B8C7-42C4-90CE-7F526B8C8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65FDC-AB2F-4634-A589-1E7C78604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B7A31-42AF-4CFD-B3F3-663BB88A4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FEEA48-F75F-4D0E-A96B-1240EB73E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676" y="1537692"/>
            <a:ext cx="7037980" cy="2310312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rgbClr val="626A74"/>
                </a:solidFill>
              </a:rPr>
              <a:t>Mo</a:t>
            </a:r>
            <a:r>
              <a:rPr lang="en-US" sz="5200" dirty="0">
                <a:solidFill>
                  <a:schemeClr val="tx2"/>
                </a:solidFill>
              </a:rPr>
              <a:t>ntrose Terrace Area Sewer &amp; Water Rehabilitation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3FD2D-4E00-48CF-ABD6-B123964E0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243" y="4130202"/>
            <a:ext cx="5760846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Department of Public Utilities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2B64F765-87FF-49B1-9EEF-A8505C1D2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944" y="5077903"/>
            <a:ext cx="59817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10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pic>
        <p:nvPicPr>
          <p:cNvPr id="9" name="Picture 8" descr="Graphical user interface, diagram, application, map&#10;&#10;Description automatically generated">
            <a:extLst>
              <a:ext uri="{FF2B5EF4-FFF2-40B4-BE49-F238E27FC236}">
                <a16:creationId xmlns:a16="http://schemas.microsoft.com/office/drawing/2014/main" id="{2851C568-80D8-48C0-A223-AEC264CE6B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16" t="16512" r="22031" b="1710"/>
          <a:stretch/>
        </p:blipFill>
        <p:spPr>
          <a:xfrm>
            <a:off x="1594300" y="0"/>
            <a:ext cx="892737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212E70-B66A-4BFB-8AE5-FCE1C9DF1471}"/>
              </a:ext>
            </a:extLst>
          </p:cNvPr>
          <p:cNvSpPr txBox="1"/>
          <p:nvPr/>
        </p:nvSpPr>
        <p:spPr>
          <a:xfrm>
            <a:off x="1524001" y="2124075"/>
            <a:ext cx="9465564" cy="285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506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212E70-B66A-4BFB-8AE5-FCE1C9DF1471}"/>
              </a:ext>
            </a:extLst>
          </p:cNvPr>
          <p:cNvSpPr txBox="1"/>
          <p:nvPr/>
        </p:nvSpPr>
        <p:spPr>
          <a:xfrm>
            <a:off x="1524001" y="2071416"/>
            <a:ext cx="9465564" cy="2846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626A74"/>
                </a:solidFill>
              </a:rPr>
              <a:t>M</a:t>
            </a:r>
            <a:r>
              <a:rPr lang="en-US" sz="2200" dirty="0">
                <a:solidFill>
                  <a:srgbClr val="626A74"/>
                </a:solidFill>
                <a:effectLst/>
              </a:rPr>
              <a:t>aintain the reliability of the sewer collection system in the area by rehabilitating deteriorated sewer piping installed in 1969.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200" dirty="0">
              <a:solidFill>
                <a:srgbClr val="626A74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200" dirty="0">
                <a:solidFill>
                  <a:srgbClr val="626A74"/>
                </a:solidFill>
                <a:effectLst/>
              </a:rPr>
              <a:t>Maintain the reliability of the water distribution system by abandoning existing water piping installed in the 1940’s and providing new water piping</a:t>
            </a:r>
            <a:r>
              <a:rPr lang="en-US" sz="2200" dirty="0">
                <a:solidFill>
                  <a:srgbClr val="626A74"/>
                </a:solidFill>
              </a:rPr>
              <a:t>.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/>
          </a:p>
          <a:p>
            <a:pPr marR="0" lv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2000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95823-EBB7-4A9B-8379-AC829B3E74E5}"/>
              </a:ext>
            </a:extLst>
          </p:cNvPr>
          <p:cNvSpPr txBox="1"/>
          <p:nvPr/>
        </p:nvSpPr>
        <p:spPr>
          <a:xfrm flipH="1">
            <a:off x="4454326" y="1057932"/>
            <a:ext cx="3704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26A74"/>
                </a:solidFill>
              </a:rPr>
              <a:t>Purpose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396276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212E70-B66A-4BFB-8AE5-FCE1C9DF1471}"/>
              </a:ext>
            </a:extLst>
          </p:cNvPr>
          <p:cNvSpPr txBox="1"/>
          <p:nvPr/>
        </p:nvSpPr>
        <p:spPr>
          <a:xfrm>
            <a:off x="1506740" y="1747544"/>
            <a:ext cx="10380954" cy="4215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228600"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  <a:effectLst/>
              </a:rPr>
              <a:t>Rehabilitate approximately </a:t>
            </a:r>
            <a:r>
              <a:rPr lang="en-US" sz="2400" dirty="0">
                <a:solidFill>
                  <a:srgbClr val="626A74"/>
                </a:solidFill>
              </a:rPr>
              <a:t>3,575 feet of 8-inch diameter sanitary sewer pipe via cured-in-place pipe lining and rehabilitate 89 sewer service connections.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rgbClr val="626A74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</a:rPr>
              <a:t>Rehabilitate 26 sanitary sewer manholes and replace one sanitary sewer manhole.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rgbClr val="626A74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</a:rPr>
              <a:t>Abandon existing 3-inch and 6-inch diameter water pipe.</a:t>
            </a:r>
          </a:p>
          <a:p>
            <a:pPr marL="114300" marR="0" lv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2400" dirty="0">
              <a:solidFill>
                <a:srgbClr val="626A74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</a:rPr>
              <a:t>Install approximately 5,050 feet of 4-inch, 6-inch, and 8-inch diameter water pipe and replace 94 water service connections. </a:t>
            </a:r>
          </a:p>
          <a:p>
            <a:pPr marL="114300" marR="0" lv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2400" dirty="0">
              <a:solidFill>
                <a:srgbClr val="626A74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</a:rPr>
              <a:t>Pavement restoration will include full-width overlay along Rawlings St/Rawlings Ct, Bailey Dr, </a:t>
            </a:r>
            <a:r>
              <a:rPr lang="en-US" sz="2400" dirty="0" err="1">
                <a:solidFill>
                  <a:srgbClr val="626A74"/>
                </a:solidFill>
              </a:rPr>
              <a:t>Farrand</a:t>
            </a:r>
            <a:r>
              <a:rPr lang="en-US" sz="2400" dirty="0">
                <a:solidFill>
                  <a:srgbClr val="626A74"/>
                </a:solidFill>
              </a:rPr>
              <a:t> Dr, and Kemp Ave (between </a:t>
            </a:r>
            <a:r>
              <a:rPr lang="en-US" sz="2400" dirty="0" err="1">
                <a:solidFill>
                  <a:srgbClr val="626A74"/>
                </a:solidFill>
              </a:rPr>
              <a:t>Farrand</a:t>
            </a:r>
            <a:r>
              <a:rPr lang="en-US" sz="2400" dirty="0">
                <a:solidFill>
                  <a:srgbClr val="626A74"/>
                </a:solidFill>
              </a:rPr>
              <a:t> Dr and Carlisle Ave). Full-width overlay is also proposed along Kemp Avenue at its intersection with Rawlings St, Bailey Dr, and </a:t>
            </a:r>
            <a:r>
              <a:rPr lang="en-US" sz="2400" dirty="0" err="1">
                <a:solidFill>
                  <a:srgbClr val="626A74"/>
                </a:solidFill>
              </a:rPr>
              <a:t>Farrand</a:t>
            </a:r>
            <a:r>
              <a:rPr lang="en-US" sz="2400" dirty="0">
                <a:solidFill>
                  <a:srgbClr val="626A74"/>
                </a:solidFill>
              </a:rPr>
              <a:t> Dr. </a:t>
            </a:r>
          </a:p>
          <a:p>
            <a:pPr marR="0" lv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2000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95823-EBB7-4A9B-8379-AC829B3E74E5}"/>
              </a:ext>
            </a:extLst>
          </p:cNvPr>
          <p:cNvSpPr txBox="1"/>
          <p:nvPr/>
        </p:nvSpPr>
        <p:spPr>
          <a:xfrm flipH="1">
            <a:off x="4454327" y="1057932"/>
            <a:ext cx="3604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26A74"/>
                </a:solidFill>
              </a:rPr>
              <a:t>Scope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196951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212E70-B66A-4BFB-8AE5-FCE1C9DF1471}"/>
              </a:ext>
            </a:extLst>
          </p:cNvPr>
          <p:cNvSpPr txBox="1"/>
          <p:nvPr/>
        </p:nvSpPr>
        <p:spPr>
          <a:xfrm>
            <a:off x="1524000" y="1847850"/>
            <a:ext cx="10247789" cy="39522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</a:rPr>
              <a:t>The construction contractor, G. L. Howard, Inc., will start work the week of February 22, 2021 and will complete the work by April 2022, weather permitting.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rgbClr val="626A74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  <a:effectLst/>
              </a:rPr>
              <a:t>Normal working hours will be 7 a.m. to 6 p.m., Monday thru Saturday.  Typically work will not occur on Sundays or County holidays.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rgbClr val="626A74"/>
              </a:solidFill>
              <a:effectLst/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</a:rPr>
              <a:t>No road closures are anticipated for this project.  Single lane closures are proposed on 2-way traffic roads, with traffic control measures to include a combination of cones, signs, and/or flagmen.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solidFill>
                <a:srgbClr val="626A74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626A74"/>
                </a:solidFill>
              </a:rPr>
              <a:t>Access to homes will be maintained for residents.   When traveling in the area, everyone is urged to drive with caution while crews complete the work.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95823-EBB7-4A9B-8379-AC829B3E74E5}"/>
              </a:ext>
            </a:extLst>
          </p:cNvPr>
          <p:cNvSpPr txBox="1"/>
          <p:nvPr/>
        </p:nvSpPr>
        <p:spPr>
          <a:xfrm flipH="1">
            <a:off x="4454327" y="1057932"/>
            <a:ext cx="3604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26A74"/>
                </a:solidFill>
              </a:rPr>
              <a:t>Construction Topics</a:t>
            </a:r>
          </a:p>
        </p:txBody>
      </p:sp>
    </p:spTree>
    <p:extLst>
      <p:ext uri="{BB962C8B-B14F-4D97-AF65-F5344CB8AC3E}">
        <p14:creationId xmlns:p14="http://schemas.microsoft.com/office/powerpoint/2010/main" val="358712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212E70-B66A-4BFB-8AE5-FCE1C9DF1471}"/>
              </a:ext>
            </a:extLst>
          </p:cNvPr>
          <p:cNvSpPr txBox="1"/>
          <p:nvPr/>
        </p:nvSpPr>
        <p:spPr>
          <a:xfrm>
            <a:off x="1524001" y="2124075"/>
            <a:ext cx="9465564" cy="285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41425" algn="l"/>
              </a:tabLst>
            </a:pP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Melvin Slough</a:t>
            </a:r>
            <a:r>
              <a:rPr lang="en-US" sz="2400" dirty="0">
                <a:solidFill>
                  <a:srgbClr val="626A7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 Liaison):  501-7540		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1241425" algn="l"/>
              </a:tabLst>
            </a:pPr>
            <a:endParaRPr lang="en-US" sz="2400" dirty="0">
              <a:solidFill>
                <a:srgbClr val="626A7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41425" algn="l"/>
              </a:tabLst>
            </a:pP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Bill Carper (Inspector</a:t>
            </a:r>
            <a:r>
              <a:rPr lang="en-US" sz="2400" dirty="0">
                <a:solidFill>
                  <a:srgbClr val="626A7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 </a:t>
            </a: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349-2257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1241425" algn="l"/>
              </a:tabLst>
            </a:pPr>
            <a:endParaRPr lang="en-US" sz="2400" dirty="0">
              <a:solidFill>
                <a:srgbClr val="626A7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41425" algn="l"/>
              </a:tabLst>
            </a:pP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Jason Garofalo (Project Engineer):  727-8728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1241425" algn="l"/>
              </a:tabLst>
            </a:pPr>
            <a:endParaRPr lang="en-US" sz="2400" dirty="0">
              <a:solidFill>
                <a:srgbClr val="626A7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41425" algn="l"/>
              </a:tabLst>
            </a:pP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Lee Maddox</a:t>
            </a:r>
            <a:r>
              <a:rPr lang="en-US" sz="2400" dirty="0">
                <a:solidFill>
                  <a:srgbClr val="626A7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Construction Division Director</a:t>
            </a:r>
            <a:r>
              <a:rPr lang="en-US" sz="2400" dirty="0">
                <a:solidFill>
                  <a:srgbClr val="626A7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 </a:t>
            </a:r>
            <a:r>
              <a:rPr lang="en-US" sz="2400" dirty="0">
                <a:solidFill>
                  <a:srgbClr val="626A7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727-8730</a:t>
            </a:r>
          </a:p>
          <a:p>
            <a:pPr marR="0" lv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US" sz="2000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95823-EBB7-4A9B-8379-AC829B3E74E5}"/>
              </a:ext>
            </a:extLst>
          </p:cNvPr>
          <p:cNvSpPr txBox="1"/>
          <p:nvPr/>
        </p:nvSpPr>
        <p:spPr>
          <a:xfrm flipH="1">
            <a:off x="3330376" y="1067400"/>
            <a:ext cx="653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26A74"/>
                </a:solidFill>
              </a:rPr>
              <a:t>Henrico County Contacts for this Project</a:t>
            </a:r>
          </a:p>
        </p:txBody>
      </p:sp>
    </p:spTree>
    <p:extLst>
      <p:ext uri="{BB962C8B-B14F-4D97-AF65-F5344CB8AC3E}">
        <p14:creationId xmlns:p14="http://schemas.microsoft.com/office/powerpoint/2010/main" val="947717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12906</TotalTime>
  <Words>345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Meiryo</vt:lpstr>
      <vt:lpstr>Arial</vt:lpstr>
      <vt:lpstr>Calibri</vt:lpstr>
      <vt:lpstr>Calibri Light</vt:lpstr>
      <vt:lpstr>Office Theme</vt:lpstr>
      <vt:lpstr>Montrose Terrace Area Sewer &amp; Water Rehabilitation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Garofalo, Kristie</dc:creator>
  <cp:lastModifiedBy>Slough, Melvin</cp:lastModifiedBy>
  <cp:revision>17</cp:revision>
  <dcterms:created xsi:type="dcterms:W3CDTF">2021-02-09T19:12:24Z</dcterms:created>
  <dcterms:modified xsi:type="dcterms:W3CDTF">2021-02-22T16:15:48Z</dcterms:modified>
</cp:coreProperties>
</file>