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4" r:id="rId5"/>
  </p:sldIdLst>
  <p:sldSz cx="15544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99CEE6-A377-312B-D716-26FC3964B384}" name="Amy Samberg" initials="AS" userId="S::asamberg@rkk.com::b4302266-0dd9-44e6-b644-fa3b4383f5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Samberg" initials="AS" lastIdx="1" clrIdx="0">
    <p:extLst>
      <p:ext uri="{19B8F6BF-5375-455C-9EA6-DF929625EA0E}">
        <p15:presenceInfo xmlns:p15="http://schemas.microsoft.com/office/powerpoint/2012/main" userId="S::asamberg@rkk.com::b4302266-0dd9-44e6-b644-fa3b4383f5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070"/>
    <a:srgbClr val="383A4B"/>
    <a:srgbClr val="595B62"/>
    <a:srgbClr val="B2DBFC"/>
    <a:srgbClr val="6A524F"/>
    <a:srgbClr val="CFD5EA"/>
    <a:srgbClr val="E9EBF5"/>
    <a:srgbClr val="203864"/>
    <a:srgbClr val="008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377ED-9BC1-42E3-8CED-390B53528B9E}" v="1" dt="2025-03-17T13:11:10.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0" autoAdjust="0"/>
    <p:restoredTop sz="94660"/>
  </p:normalViewPr>
  <p:slideViewPr>
    <p:cSldViewPr snapToGrid="0">
      <p:cViewPr varScale="1">
        <p:scale>
          <a:sx n="77" d="100"/>
          <a:sy n="77" d="100"/>
        </p:scale>
        <p:origin x="10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12697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91051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7096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257806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236826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318154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145675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342849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286733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362782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F057475F-CB20-4FCA-86B1-2C489B163379}"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4F772F-7A19-4B4D-84D8-232C5B6B319E}" type="slidenum">
              <a:rPr lang="en-US" smtClean="0"/>
              <a:t>‹#›</a:t>
            </a:fld>
            <a:endParaRPr lang="en-US" dirty="0"/>
          </a:p>
        </p:txBody>
      </p:sp>
    </p:spTree>
    <p:extLst>
      <p:ext uri="{BB962C8B-B14F-4D97-AF65-F5344CB8AC3E}">
        <p14:creationId xmlns:p14="http://schemas.microsoft.com/office/powerpoint/2010/main" val="259378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F057475F-CB20-4FCA-86B1-2C489B163379}" type="datetimeFigureOut">
              <a:rPr lang="en-US" smtClean="0"/>
              <a:t>3/17/2025</a:t>
            </a:fld>
            <a:endParaRPr lang="en-US" dirty="0"/>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064F772F-7A19-4B4D-84D8-232C5B6B319E}" type="slidenum">
              <a:rPr lang="en-US" smtClean="0"/>
              <a:t>‹#›</a:t>
            </a:fld>
            <a:endParaRPr lang="en-US" dirty="0"/>
          </a:p>
        </p:txBody>
      </p:sp>
    </p:spTree>
    <p:extLst>
      <p:ext uri="{BB962C8B-B14F-4D97-AF65-F5344CB8AC3E}">
        <p14:creationId xmlns:p14="http://schemas.microsoft.com/office/powerpoint/2010/main" val="3445750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F6E8E0-33B1-4C5B-9EC5-EB2F0CF479CE}"/>
              </a:ext>
            </a:extLst>
          </p:cNvPr>
          <p:cNvSpPr>
            <a:spLocks noGrp="1"/>
          </p:cNvSpPr>
          <p:nvPr>
            <p:ph type="title"/>
          </p:nvPr>
        </p:nvSpPr>
        <p:spPr>
          <a:xfrm>
            <a:off x="1453889" y="151686"/>
            <a:ext cx="13887324" cy="988692"/>
          </a:xfrm>
          <a:solidFill>
            <a:schemeClr val="accent1">
              <a:lumMod val="50000"/>
            </a:schemeClr>
          </a:solidFill>
          <a:ln>
            <a:solidFill>
              <a:schemeClr val="accent1">
                <a:lumMod val="50000"/>
              </a:schemeClr>
            </a:solidFill>
          </a:ln>
        </p:spPr>
        <p:style>
          <a:lnRef idx="3">
            <a:schemeClr val="lt1"/>
          </a:lnRef>
          <a:fillRef idx="1001">
            <a:schemeClr val="dk2"/>
          </a:fillRef>
          <a:effectRef idx="1">
            <a:schemeClr val="accent3"/>
          </a:effectRef>
          <a:fontRef idx="minor">
            <a:schemeClr val="lt1"/>
          </a:fontRef>
        </p:style>
        <p:txBody>
          <a:bodyPr>
            <a:normAutofit/>
          </a:bodyPr>
          <a:lstStyle/>
          <a:p>
            <a:pPr algn="ctr"/>
            <a:r>
              <a:rPr lang="en-US" sz="3600" dirty="0">
                <a:latin typeface="Tw Cen MT" panose="020B0602020104020603" pitchFamily="34" charset="0"/>
              </a:rPr>
              <a:t>Dickens Road and Staples Mill Road Safety Study</a:t>
            </a:r>
            <a:br>
              <a:rPr lang="en-US" sz="3600" dirty="0">
                <a:latin typeface="Tw Cen MT" panose="020B0602020104020603" pitchFamily="34" charset="0"/>
              </a:rPr>
            </a:br>
            <a:r>
              <a:rPr lang="en-US" sz="2800" i="1" dirty="0">
                <a:latin typeface="Tw Cen MT" panose="020B0602020104020603" pitchFamily="34" charset="0"/>
              </a:rPr>
              <a:t>W. Broad Street to Staples Mill Road – May 2024</a:t>
            </a:r>
          </a:p>
        </p:txBody>
      </p:sp>
      <p:pic>
        <p:nvPicPr>
          <p:cNvPr id="3" name="Picture 2" descr="Logo&#10;&#10;Description automatically generated">
            <a:extLst>
              <a:ext uri="{FF2B5EF4-FFF2-40B4-BE49-F238E27FC236}">
                <a16:creationId xmlns:a16="http://schemas.microsoft.com/office/drawing/2014/main" id="{A6C9701A-BA24-4AEA-897C-80126A8DD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87" y="151686"/>
            <a:ext cx="1041013" cy="1041013"/>
          </a:xfrm>
          <a:prstGeom prst="rect">
            <a:avLst/>
          </a:prstGeom>
        </p:spPr>
      </p:pic>
      <p:sp>
        <p:nvSpPr>
          <p:cNvPr id="8" name="Rectangle 9">
            <a:extLst>
              <a:ext uri="{FF2B5EF4-FFF2-40B4-BE49-F238E27FC236}">
                <a16:creationId xmlns:a16="http://schemas.microsoft.com/office/drawing/2014/main" id="{CAA45E9D-AB0E-4B53-9846-06ADCBB9A430}"/>
              </a:ext>
            </a:extLst>
          </p:cNvPr>
          <p:cNvSpPr>
            <a:spLocks noChangeArrowheads="1"/>
          </p:cNvSpPr>
          <p:nvPr/>
        </p:nvSpPr>
        <p:spPr bwMode="auto">
          <a:xfrm>
            <a:off x="80952" y="1615948"/>
            <a:ext cx="516853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rPr>
              <a:t>The Henrico County Department of Public Works </a:t>
            </a:r>
            <a:r>
              <a:rPr lang="en-US" altLang="en-US" sz="1200" dirty="0">
                <a:latin typeface="+mn-lt"/>
                <a:ea typeface="Calibri" panose="020F0502020204030204" pitchFamily="34" charset="0"/>
              </a:rPr>
              <a:t>has been conducting a study of </a:t>
            </a:r>
            <a:r>
              <a:rPr kumimoji="0" lang="en-US" altLang="en-US" sz="1200" b="0" i="0" u="none" strike="noStrike" cap="none" normalizeH="0" baseline="0" dirty="0">
                <a:ln>
                  <a:noFill/>
                </a:ln>
                <a:solidFill>
                  <a:schemeClr val="tx1"/>
                </a:solidFill>
                <a:effectLst/>
                <a:latin typeface="+mn-lt"/>
                <a:ea typeface="Calibri" panose="020F0502020204030204" pitchFamily="34" charset="0"/>
              </a:rPr>
              <a:t>1.3 miles of Dickens Road between W. Broad Street and Staples Mill Road and 0.2 miles of Staples Mill Road between Dickens Road and Dumbarton Road to identify potential measures to improve bicycle and pedestrian travel and safety along the corridor.  Needs identified as part of the study </a:t>
            </a:r>
            <a:r>
              <a:rPr kumimoji="0" lang="en-US" altLang="en-US" sz="1200" b="1" i="0" u="none" strike="noStrike" cap="none" normalizeH="0" baseline="0" dirty="0">
                <a:ln>
                  <a:noFill/>
                </a:ln>
                <a:solidFill>
                  <a:schemeClr val="tx1"/>
                </a:solidFill>
                <a:effectLst/>
                <a:latin typeface="+mn-lt"/>
                <a:ea typeface="Calibri" panose="020F0502020204030204" pitchFamily="34" charset="0"/>
              </a:rPr>
              <a:t>include no designated bicycle </a:t>
            </a:r>
            <a:r>
              <a:rPr lang="en-US" altLang="en-US" sz="1200" b="1" dirty="0">
                <a:latin typeface="+mn-lt"/>
                <a:ea typeface="Calibri" panose="020F0502020204030204" pitchFamily="34" charset="0"/>
              </a:rPr>
              <a:t>facilities, lack of continuous sidewalk, a lack of safe crossings of Staples Mill Road, and lack of turn lanes for vehicular movements</a:t>
            </a:r>
            <a:r>
              <a:rPr lang="en-US" altLang="en-US" sz="1200" dirty="0">
                <a:latin typeface="+mn-lt"/>
                <a:ea typeface="Calibri" panose="020F0502020204030204" pitchFamily="34" charset="0"/>
              </a:rPr>
              <a:t>. </a:t>
            </a:r>
            <a:r>
              <a:rPr kumimoji="0" lang="en-US" altLang="en-US" sz="1200" b="0" i="0" u="none" strike="noStrike" cap="none" normalizeH="0" baseline="0" dirty="0">
                <a:ln>
                  <a:noFill/>
                </a:ln>
                <a:solidFill>
                  <a:schemeClr val="tx1"/>
                </a:solidFill>
                <a:effectLst/>
                <a:latin typeface="+mn-lt"/>
                <a:ea typeface="Calibri" panose="020F0502020204030204" pitchFamily="34" charset="0"/>
              </a:rPr>
              <a:t>Feedback was collected by an online survey accompanied by a virtual presentation showing conceptual designs</a:t>
            </a:r>
            <a:r>
              <a:rPr lang="en-US" altLang="en-US" sz="1200" dirty="0">
                <a:latin typeface="+mn-lt"/>
                <a:ea typeface="Calibri" panose="020F0502020204030204" pitchFamily="34" charset="0"/>
              </a:rPr>
              <a:t>. The online survey and presentation</a:t>
            </a:r>
            <a:r>
              <a:rPr kumimoji="0" lang="en-US" altLang="en-US" sz="1200" b="0" i="0" u="none" strike="noStrike" cap="none" normalizeH="0" baseline="0" dirty="0">
                <a:ln>
                  <a:noFill/>
                </a:ln>
                <a:solidFill>
                  <a:schemeClr val="tx1"/>
                </a:solidFill>
                <a:effectLst/>
                <a:latin typeface="+mn-lt"/>
                <a:ea typeface="Calibri" panose="020F0502020204030204" pitchFamily="34" charset="0"/>
              </a:rPr>
              <a:t> was advertised via social media, the County website, Henrico newsletter, and other forms of outreach. There were 70 survey </a:t>
            </a:r>
            <a:r>
              <a:rPr lang="en-US" altLang="en-US" sz="1200" dirty="0">
                <a:latin typeface="+mn-lt"/>
                <a:ea typeface="Calibri" panose="020F0502020204030204" pitchFamily="34" charset="0"/>
              </a:rPr>
              <a:t>r</a:t>
            </a:r>
            <a:r>
              <a:rPr kumimoji="0" lang="en-US" altLang="en-US" sz="1200" b="0" i="0" u="none" strike="noStrike" cap="none" normalizeH="0" baseline="0" dirty="0">
                <a:ln>
                  <a:noFill/>
                </a:ln>
                <a:solidFill>
                  <a:schemeClr val="tx1"/>
                </a:solidFill>
                <a:effectLst/>
                <a:latin typeface="+mn-lt"/>
                <a:ea typeface="Calibri" panose="020F0502020204030204" pitchFamily="34" charset="0"/>
              </a:rPr>
              <a:t>esponses received in May 2024.</a:t>
            </a:r>
            <a:r>
              <a:rPr lang="en-US" altLang="en-US" sz="1200" dirty="0">
                <a:latin typeface="+mn-lt"/>
                <a:ea typeface="Calibri" panose="020F0502020204030204" pitchFamily="34" charset="0"/>
              </a:rPr>
              <a:t> </a:t>
            </a:r>
            <a:r>
              <a:rPr lang="en-US" altLang="en-US" sz="1200" dirty="0">
                <a:latin typeface="+mn-lt"/>
              </a:rPr>
              <a:t>As part of the survey, respondents were asked if the existing roadway in the study area meets their safety and mobility concerns and </a:t>
            </a:r>
            <a:r>
              <a:rPr lang="en-US" altLang="en-US" sz="1200" b="1" dirty="0">
                <a:latin typeface="+mn-lt"/>
              </a:rPr>
              <a:t>63% of the respondents said the existing facility does not meet their needs</a:t>
            </a:r>
            <a:r>
              <a:rPr lang="en-US" altLang="en-US" sz="1200" dirty="0">
                <a:latin typeface="+mn-lt"/>
              </a:rPr>
              <a:t>. The study area was divided into 3 main segments, each with different potential alternatives. </a:t>
            </a:r>
            <a:r>
              <a:rPr lang="en-US" altLang="en-US" sz="1200" dirty="0">
                <a:latin typeface="+mn-lt"/>
                <a:ea typeface="Calibri" panose="020F0502020204030204" pitchFamily="34" charset="0"/>
              </a:rPr>
              <a:t>The concepts presented in the virtual presentation highlighted these possible solutions.  The table to the right summarizes the improvement concepts and public feedback. </a:t>
            </a:r>
            <a:r>
              <a:rPr lang="en-US" altLang="en-US" sz="1200" b="1" dirty="0">
                <a:latin typeface="+mn-lt"/>
                <a:ea typeface="Calibri" panose="020F0502020204030204" pitchFamily="34" charset="0"/>
              </a:rPr>
              <a:t>Overall, 83% of respondents said that the proposed changes would address their safety and mobility concerns within the study area.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p:txBody>
      </p:sp>
      <p:sp>
        <p:nvSpPr>
          <p:cNvPr id="17" name="TextBox 16">
            <a:extLst>
              <a:ext uri="{FF2B5EF4-FFF2-40B4-BE49-F238E27FC236}">
                <a16:creationId xmlns:a16="http://schemas.microsoft.com/office/drawing/2014/main" id="{89635F95-1B00-4EBE-84D1-FFF4C146CC06}"/>
              </a:ext>
            </a:extLst>
          </p:cNvPr>
          <p:cNvSpPr txBox="1"/>
          <p:nvPr/>
        </p:nvSpPr>
        <p:spPr>
          <a:xfrm>
            <a:off x="0" y="1202033"/>
            <a:ext cx="5249485" cy="523220"/>
          </a:xfrm>
          <a:prstGeom prst="rect">
            <a:avLst/>
          </a:prstGeom>
          <a:noFill/>
        </p:spPr>
        <p:txBody>
          <a:bodyPr wrap="square" rtlCol="0">
            <a:spAutoFit/>
          </a:bodyPr>
          <a:lstStyle/>
          <a:p>
            <a:pPr algn="ctr"/>
            <a:r>
              <a:rPr lang="en-US" sz="2400" dirty="0">
                <a:solidFill>
                  <a:srgbClr val="00853E"/>
                </a:solidFill>
              </a:rPr>
              <a:t>Public Feedback</a:t>
            </a:r>
            <a:r>
              <a:rPr lang="en-US" sz="2800" dirty="0">
                <a:solidFill>
                  <a:srgbClr val="00853E"/>
                </a:solidFill>
              </a:rPr>
              <a:t> </a:t>
            </a:r>
            <a:r>
              <a:rPr lang="en-US" sz="2400" dirty="0">
                <a:solidFill>
                  <a:srgbClr val="00853E"/>
                </a:solidFill>
              </a:rPr>
              <a:t>Summary</a:t>
            </a:r>
            <a:endParaRPr lang="en-US" sz="2800" dirty="0">
              <a:solidFill>
                <a:srgbClr val="00853E"/>
              </a:solidFill>
            </a:endParaRPr>
          </a:p>
        </p:txBody>
      </p:sp>
      <p:grpSp>
        <p:nvGrpSpPr>
          <p:cNvPr id="21" name="Group 20">
            <a:extLst>
              <a:ext uri="{FF2B5EF4-FFF2-40B4-BE49-F238E27FC236}">
                <a16:creationId xmlns:a16="http://schemas.microsoft.com/office/drawing/2014/main" id="{8E8BA5F4-DC59-9194-F243-00D0A05ADE8F}"/>
              </a:ext>
            </a:extLst>
          </p:cNvPr>
          <p:cNvGrpSpPr/>
          <p:nvPr/>
        </p:nvGrpSpPr>
        <p:grpSpPr>
          <a:xfrm>
            <a:off x="185260" y="5218338"/>
            <a:ext cx="5044283" cy="2011589"/>
            <a:chOff x="181218" y="5308600"/>
            <a:chExt cx="5044283" cy="2011589"/>
          </a:xfrm>
        </p:grpSpPr>
        <p:sp>
          <p:nvSpPr>
            <p:cNvPr id="2" name="Rectangle 1">
              <a:extLst>
                <a:ext uri="{FF2B5EF4-FFF2-40B4-BE49-F238E27FC236}">
                  <a16:creationId xmlns:a16="http://schemas.microsoft.com/office/drawing/2014/main" id="{D0717467-868F-42CC-9A78-AC8C8A713BAC}"/>
                </a:ext>
              </a:extLst>
            </p:cNvPr>
            <p:cNvSpPr/>
            <p:nvPr/>
          </p:nvSpPr>
          <p:spPr>
            <a:xfrm>
              <a:off x="181218" y="5308600"/>
              <a:ext cx="5044283" cy="1811065"/>
            </a:xfrm>
            <a:prstGeom prst="rect">
              <a:avLst/>
            </a:prstGeom>
            <a:solidFill>
              <a:srgbClr val="E9EBF5"/>
            </a:solidFill>
            <a:ln>
              <a:solidFill>
                <a:srgbClr val="CFD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327037B-A1C2-4D66-9036-83E6E00969DA}"/>
                </a:ext>
              </a:extLst>
            </p:cNvPr>
            <p:cNvSpPr txBox="1"/>
            <p:nvPr/>
          </p:nvSpPr>
          <p:spPr>
            <a:xfrm>
              <a:off x="246784" y="5381197"/>
              <a:ext cx="4802099" cy="1938992"/>
            </a:xfrm>
            <a:prstGeom prst="rect">
              <a:avLst/>
            </a:prstGeom>
            <a:noFill/>
          </p:spPr>
          <p:txBody>
            <a:bodyPr wrap="square" rtlCol="0">
              <a:spAutoFit/>
            </a:bodyPr>
            <a:lstStyle/>
            <a:p>
              <a:pPr algn="just"/>
              <a:r>
                <a:rPr lang="en-US" b="1" dirty="0">
                  <a:solidFill>
                    <a:srgbClr val="203864"/>
                  </a:solidFill>
                </a:rPr>
                <a:t>What Happens Next?</a:t>
              </a:r>
            </a:p>
            <a:p>
              <a:pPr algn="just"/>
              <a:r>
                <a:rPr lang="en-US" altLang="en-US" sz="1400" dirty="0"/>
                <a:t>Next steps will include preparing design plans to advance design of the recommended improvements.  The improvement may be phased based on available funding and the need for any right-of-way acquisition.  Additional public outreach will occur in the future as projects progress. If there is additional input, please contact Ryan Levering at </a:t>
              </a:r>
              <a:r>
                <a:rPr lang="en-US" sz="1400" u="sng" dirty="0">
                  <a:solidFill>
                    <a:srgbClr val="333333"/>
                  </a:solidFill>
                  <a:latin typeface="Aptos" panose="020B0004020202020204" pitchFamily="34" charset="0"/>
                  <a:ea typeface="Aptos" panose="020B0004020202020204" pitchFamily="34" charset="0"/>
                  <a:cs typeface="Aptos" panose="020B0004020202020204" pitchFamily="34" charset="0"/>
                </a:rPr>
                <a:t>LEV004</a:t>
              </a:r>
              <a:r>
                <a:rPr lang="en-US" sz="1400" u="sng" dirty="0">
                  <a:solidFill>
                    <a:srgbClr val="333333"/>
                  </a:solidFill>
                  <a:latin typeface="Helvetica" panose="020B0604020202020204" pitchFamily="34" charset="0"/>
                  <a:ea typeface="Aptos" panose="020B0004020202020204" pitchFamily="34" charset="0"/>
                  <a:cs typeface="Aptos" panose="020B0004020202020204" pitchFamily="34" charset="0"/>
                </a:rPr>
                <a:t>@henrico.gov.</a:t>
              </a:r>
              <a:endParaRPr kumimoji="0" lang="en-US" altLang="en-US" sz="1400" b="0" i="0" u="none" strike="noStrike" cap="none" normalizeH="0" baseline="0" dirty="0">
                <a:ln>
                  <a:noFill/>
                </a:ln>
                <a:solidFill>
                  <a:schemeClr val="tx1"/>
                </a:solidFill>
                <a:effectLst/>
              </a:endParaRPr>
            </a:p>
            <a:p>
              <a:pPr algn="r"/>
              <a:endParaRPr lang="en-US" dirty="0">
                <a:solidFill>
                  <a:srgbClr val="203864"/>
                </a:solidFill>
              </a:endParaRPr>
            </a:p>
          </p:txBody>
        </p:sp>
      </p:grpSp>
      <p:graphicFrame>
        <p:nvGraphicFramePr>
          <p:cNvPr id="12" name="Table 13">
            <a:extLst>
              <a:ext uri="{FF2B5EF4-FFF2-40B4-BE49-F238E27FC236}">
                <a16:creationId xmlns:a16="http://schemas.microsoft.com/office/drawing/2014/main" id="{E3DD714F-834F-4436-B51A-F778A25D9AF4}"/>
              </a:ext>
            </a:extLst>
          </p:cNvPr>
          <p:cNvGraphicFramePr>
            <a:graphicFrameLocks noGrp="1"/>
          </p:cNvGraphicFramePr>
          <p:nvPr>
            <p:extLst>
              <p:ext uri="{D42A27DB-BD31-4B8C-83A1-F6EECF244321}">
                <p14:modId xmlns:p14="http://schemas.microsoft.com/office/powerpoint/2010/main" val="1942295006"/>
              </p:ext>
            </p:extLst>
          </p:nvPr>
        </p:nvGraphicFramePr>
        <p:xfrm>
          <a:off x="5311007" y="1302362"/>
          <a:ext cx="10000735" cy="5669280"/>
        </p:xfrm>
        <a:graphic>
          <a:graphicData uri="http://schemas.openxmlformats.org/drawingml/2006/table">
            <a:tbl>
              <a:tblPr firstRow="1" bandRow="1">
                <a:tableStyleId>{7DF18680-E054-41AD-8BC1-D1AEF772440D}</a:tableStyleId>
              </a:tblPr>
              <a:tblGrid>
                <a:gridCol w="1864493">
                  <a:extLst>
                    <a:ext uri="{9D8B030D-6E8A-4147-A177-3AD203B41FA5}">
                      <a16:colId xmlns:a16="http://schemas.microsoft.com/office/drawing/2014/main" val="682742555"/>
                    </a:ext>
                  </a:extLst>
                </a:gridCol>
                <a:gridCol w="1092200">
                  <a:extLst>
                    <a:ext uri="{9D8B030D-6E8A-4147-A177-3AD203B41FA5}">
                      <a16:colId xmlns:a16="http://schemas.microsoft.com/office/drawing/2014/main" val="560866512"/>
                    </a:ext>
                  </a:extLst>
                </a:gridCol>
                <a:gridCol w="2108200">
                  <a:extLst>
                    <a:ext uri="{9D8B030D-6E8A-4147-A177-3AD203B41FA5}">
                      <a16:colId xmlns:a16="http://schemas.microsoft.com/office/drawing/2014/main" val="425216116"/>
                    </a:ext>
                  </a:extLst>
                </a:gridCol>
                <a:gridCol w="3131756">
                  <a:extLst>
                    <a:ext uri="{9D8B030D-6E8A-4147-A177-3AD203B41FA5}">
                      <a16:colId xmlns:a16="http://schemas.microsoft.com/office/drawing/2014/main" val="2429137490"/>
                    </a:ext>
                  </a:extLst>
                </a:gridCol>
                <a:gridCol w="1804086">
                  <a:extLst>
                    <a:ext uri="{9D8B030D-6E8A-4147-A177-3AD203B41FA5}">
                      <a16:colId xmlns:a16="http://schemas.microsoft.com/office/drawing/2014/main" val="807149473"/>
                    </a:ext>
                  </a:extLst>
                </a:gridCol>
              </a:tblGrid>
              <a:tr h="370840">
                <a:tc>
                  <a:txBody>
                    <a:bodyPr/>
                    <a:lstStyle/>
                    <a:p>
                      <a:pPr marL="0" algn="l" defTabSz="1341150" rtl="0" eaLnBrk="1" latinLnBrk="0" hangingPunct="1"/>
                      <a:r>
                        <a:rPr lang="en-US" sz="1200" b="1" kern="1200" dirty="0">
                          <a:solidFill>
                            <a:schemeClr val="lt1"/>
                          </a:solidFill>
                          <a:latin typeface="Arial" panose="020B0604020202020204" pitchFamily="34" charset="0"/>
                          <a:ea typeface="+mn-ea"/>
                          <a:cs typeface="Arial" panose="020B0604020202020204" pitchFamily="34" charset="0"/>
                        </a:rPr>
                        <a:t>Segment &amp; Improvement</a:t>
                      </a:r>
                    </a:p>
                  </a:txBody>
                  <a:tcPr/>
                </a:tc>
                <a:tc>
                  <a:txBody>
                    <a:bodyPr/>
                    <a:lstStyle/>
                    <a:p>
                      <a:pPr marL="0" algn="ctr" defTabSz="1341150" rtl="0" eaLnBrk="1" latinLnBrk="0" hangingPunct="1"/>
                      <a:r>
                        <a:rPr lang="en-US" sz="1200" b="1" kern="1200" dirty="0">
                          <a:solidFill>
                            <a:schemeClr val="lt1"/>
                          </a:solidFill>
                          <a:latin typeface="Arial" panose="020B0604020202020204" pitchFamily="34" charset="0"/>
                          <a:ea typeface="+mn-ea"/>
                          <a:cs typeface="Arial" panose="020B0604020202020204" pitchFamily="34" charset="0"/>
                        </a:rPr>
                        <a:t>Priorities Met</a:t>
                      </a:r>
                    </a:p>
                  </a:txBody>
                  <a:tcPr/>
                </a:tc>
                <a:tc>
                  <a:txBody>
                    <a:bodyPr/>
                    <a:lstStyle/>
                    <a:p>
                      <a:pPr marL="0" algn="l" defTabSz="1341150" rtl="0" eaLnBrk="1" latinLnBrk="0" hangingPunct="1"/>
                      <a:r>
                        <a:rPr lang="en-US" sz="1200" b="1" kern="1200" dirty="0">
                          <a:solidFill>
                            <a:schemeClr val="lt1"/>
                          </a:solidFill>
                          <a:latin typeface="Arial" panose="020B0604020202020204" pitchFamily="34" charset="0"/>
                          <a:ea typeface="+mn-ea"/>
                          <a:cs typeface="Arial" panose="020B0604020202020204" pitchFamily="34" charset="0"/>
                        </a:rPr>
                        <a:t>Response Summary from Online Survey</a:t>
                      </a:r>
                    </a:p>
                  </a:txBody>
                  <a:tcPr/>
                </a:tc>
                <a:tc>
                  <a:txBody>
                    <a:bodyPr/>
                    <a:lstStyle/>
                    <a:p>
                      <a:pPr marL="0" algn="l" defTabSz="1341150" rtl="0" eaLnBrk="1" latinLnBrk="0" hangingPunct="1"/>
                      <a:r>
                        <a:rPr lang="en-US" sz="1200" b="1" kern="1200" dirty="0">
                          <a:solidFill>
                            <a:schemeClr val="lt1"/>
                          </a:solidFill>
                          <a:latin typeface="Arial" panose="020B0604020202020204" pitchFamily="34" charset="0"/>
                          <a:ea typeface="+mn-ea"/>
                          <a:cs typeface="Arial" panose="020B0604020202020204" pitchFamily="34" charset="0"/>
                        </a:rPr>
                        <a:t>Survey Respondent Feedback</a:t>
                      </a:r>
                    </a:p>
                  </a:txBody>
                  <a:tcPr/>
                </a:tc>
                <a:tc>
                  <a:txBody>
                    <a:bodyPr/>
                    <a:lstStyle/>
                    <a:p>
                      <a:r>
                        <a:rPr lang="en-US" sz="1200" dirty="0">
                          <a:latin typeface="Arial" panose="020B0604020202020204" pitchFamily="34" charset="0"/>
                          <a:cs typeface="Arial" panose="020B0604020202020204" pitchFamily="34" charset="0"/>
                        </a:rPr>
                        <a:t>Recommended Improvement</a:t>
                      </a:r>
                    </a:p>
                  </a:txBody>
                  <a:tcPr/>
                </a:tc>
                <a:extLst>
                  <a:ext uri="{0D108BD9-81ED-4DB2-BD59-A6C34878D82A}">
                    <a16:rowId xmlns:a16="http://schemas.microsoft.com/office/drawing/2014/main" val="2705524002"/>
                  </a:ext>
                </a:extLst>
              </a:tr>
              <a:tr h="370840">
                <a:tc>
                  <a:txBody>
                    <a:bodyPr/>
                    <a:lstStyle/>
                    <a:p>
                      <a:r>
                        <a:rPr lang="en-US" altLang="en-US" sz="1200" b="1" dirty="0"/>
                        <a:t>W. Broad to Bethlehem</a:t>
                      </a:r>
                    </a:p>
                    <a:p>
                      <a:endParaRPr lang="en-US" altLang="en-US" sz="1200" b="1" dirty="0"/>
                    </a:p>
                    <a:p>
                      <a:pPr marL="0" algn="l" defTabSz="1341150" rtl="0" eaLnBrk="1" latinLnBrk="0" hangingPunct="1"/>
                      <a:r>
                        <a:rPr lang="en-US" sz="1200" kern="1200" dirty="0">
                          <a:solidFill>
                            <a:schemeClr val="dk1"/>
                          </a:solidFill>
                          <a:latin typeface="+mn-lt"/>
                          <a:ea typeface="+mn-ea"/>
                          <a:cs typeface="+mn-cs"/>
                        </a:rPr>
                        <a:t>Alt. 1: Buffered Bicycle Lanes with Center Turn Lane</a:t>
                      </a:r>
                    </a:p>
                  </a:txBody>
                  <a:tcPr anchor="ctr"/>
                </a:tc>
                <a:tc>
                  <a:txBody>
                    <a:bodyPr/>
                    <a:lstStyle/>
                    <a:p>
                      <a:pPr algn="ctr"/>
                      <a:r>
                        <a:rPr lang="en-US" sz="1200" dirty="0"/>
                        <a:t>Bicycle Safety</a:t>
                      </a:r>
                    </a:p>
                    <a:p>
                      <a:pPr algn="ctr"/>
                      <a:endParaRPr lang="en-US" sz="1200" dirty="0">
                        <a:latin typeface="Arial" panose="020B0604020202020204" pitchFamily="34" charset="0"/>
                        <a:cs typeface="Arial" panose="020B0604020202020204" pitchFamily="34" charset="0"/>
                      </a:endParaRPr>
                    </a:p>
                    <a:p>
                      <a:pPr algn="ctr"/>
                      <a:r>
                        <a:rPr lang="en-US" sz="1200" kern="1200" dirty="0">
                          <a:solidFill>
                            <a:schemeClr val="dk1"/>
                          </a:solidFill>
                          <a:latin typeface="+mn-lt"/>
                          <a:ea typeface="+mn-ea"/>
                          <a:cs typeface="+mn-cs"/>
                        </a:rPr>
                        <a:t>Vehicle Safety</a:t>
                      </a:r>
                    </a:p>
                  </a:txBody>
                  <a:tcPr anchor="ctr"/>
                </a:tc>
                <a:tc>
                  <a:txBody>
                    <a:bodyPr/>
                    <a:lstStyle/>
                    <a:p>
                      <a:r>
                        <a:rPr lang="en-US" sz="1200" dirty="0"/>
                        <a:t>75% in Favor (61% Strongly Support, 14% Somewhat Support)</a:t>
                      </a:r>
                      <a:endParaRPr lang="en-US" sz="1200" dirty="0">
                        <a:latin typeface="Arial" panose="020B0604020202020204" pitchFamily="34" charset="0"/>
                        <a:cs typeface="Arial" panose="020B0604020202020204" pitchFamily="34" charset="0"/>
                      </a:endParaRPr>
                    </a:p>
                  </a:txBody>
                  <a:tcPr anchor="ctr"/>
                </a:tc>
                <a:tc>
                  <a:txBody>
                    <a:bodyPr/>
                    <a:lstStyle/>
                    <a:p>
                      <a:pPr marL="171450" indent="-171450">
                        <a:buFontTx/>
                        <a:buChar char="-"/>
                      </a:pPr>
                      <a:r>
                        <a:rPr lang="en-US" sz="1200" dirty="0">
                          <a:latin typeface="+mn-lt"/>
                          <a:cs typeface="Arial" panose="020B0604020202020204" pitchFamily="34" charset="0"/>
                        </a:rPr>
                        <a:t>Road diet needed to calm traffic to make bicycle travel safe.</a:t>
                      </a:r>
                    </a:p>
                    <a:p>
                      <a:pPr marL="171450" marR="0" lvl="0" indent="-171450" algn="l" defTabSz="1341150" rtl="0" eaLnBrk="1" fontAlgn="auto" latinLnBrk="0" hangingPunct="1">
                        <a:lnSpc>
                          <a:spcPct val="100000"/>
                        </a:lnSpc>
                        <a:spcBef>
                          <a:spcPts val="0"/>
                        </a:spcBef>
                        <a:spcAft>
                          <a:spcPts val="0"/>
                        </a:spcAft>
                        <a:buClrTx/>
                        <a:buSzTx/>
                        <a:buFontTx/>
                        <a:buChar char="-"/>
                        <a:tabLst/>
                        <a:defRPr/>
                      </a:pPr>
                      <a:r>
                        <a:rPr lang="en-US" sz="1200" dirty="0">
                          <a:latin typeface="+mn-lt"/>
                          <a:cs typeface="Arial" panose="020B0604020202020204" pitchFamily="34" charset="0"/>
                        </a:rPr>
                        <a:t>Consider physical barrier separating bicycle lanes.</a:t>
                      </a:r>
                    </a:p>
                    <a:p>
                      <a:pPr marL="171450" indent="-171450">
                        <a:buFontTx/>
                        <a:buChar char="-"/>
                      </a:pPr>
                      <a:r>
                        <a:rPr lang="en-US" sz="1200" dirty="0">
                          <a:latin typeface="+mn-lt"/>
                          <a:cs typeface="Arial" panose="020B0604020202020204" pitchFamily="34" charset="0"/>
                        </a:rPr>
                        <a:t>Concerns with vehicles parking in bicycle lanes.</a:t>
                      </a:r>
                    </a:p>
                    <a:p>
                      <a:pPr marL="171450" indent="-171450">
                        <a:buFontTx/>
                        <a:buChar char="-"/>
                      </a:pPr>
                      <a:r>
                        <a:rPr lang="en-US" sz="1200" dirty="0">
                          <a:latin typeface="+mn-lt"/>
                          <a:cs typeface="Arial" panose="020B0604020202020204" pitchFamily="34" charset="0"/>
                        </a:rPr>
                        <a:t>Consider SUP/two-way protected bike lanes in this area to match adjacent segments.</a:t>
                      </a:r>
                    </a:p>
                  </a:txBody>
                  <a:tcPr anchor="ctr"/>
                </a:tc>
                <a:tc>
                  <a:txBody>
                    <a:bodyPr/>
                    <a:lstStyle/>
                    <a:p>
                      <a:pPr marL="0" indent="0">
                        <a:buFontTx/>
                        <a:buNone/>
                      </a:pPr>
                      <a:r>
                        <a:rPr lang="en-US" sz="1200" dirty="0">
                          <a:latin typeface="+mn-lt"/>
                          <a:cs typeface="Arial" panose="020B0604020202020204" pitchFamily="34" charset="0"/>
                        </a:rPr>
                        <a:t>Alt 1: 3 Lane Roadway with buffered bicycle lanes</a:t>
                      </a:r>
                    </a:p>
                  </a:txBody>
                  <a:tcPr anchor="ctr"/>
                </a:tc>
                <a:extLst>
                  <a:ext uri="{0D108BD9-81ED-4DB2-BD59-A6C34878D82A}">
                    <a16:rowId xmlns:a16="http://schemas.microsoft.com/office/drawing/2014/main" val="2659139554"/>
                  </a:ext>
                </a:extLst>
              </a:tr>
              <a:tr h="370840">
                <a:tc>
                  <a:txBody>
                    <a:bodyPr/>
                    <a:lstStyle/>
                    <a:p>
                      <a:pPr marL="0" algn="l" defTabSz="1341150" rtl="0" eaLnBrk="1" latinLnBrk="0" hangingPunct="1"/>
                      <a:r>
                        <a:rPr lang="en-US" sz="1200" b="1" kern="1200" dirty="0">
                          <a:solidFill>
                            <a:schemeClr val="dk1"/>
                          </a:solidFill>
                          <a:latin typeface="+mn-lt"/>
                          <a:ea typeface="+mn-ea"/>
                          <a:cs typeface="+mn-cs"/>
                        </a:rPr>
                        <a:t>Bethlehem to Staples Mill</a:t>
                      </a:r>
                    </a:p>
                    <a:p>
                      <a:pPr marL="0" algn="l" defTabSz="1341150" rtl="0" eaLnBrk="1" latinLnBrk="0" hangingPunct="1"/>
                      <a:r>
                        <a:rPr lang="en-US" sz="1200" kern="1200" dirty="0">
                          <a:solidFill>
                            <a:schemeClr val="dk1"/>
                          </a:solidFill>
                          <a:latin typeface="+mn-lt"/>
                          <a:ea typeface="+mn-ea"/>
                          <a:cs typeface="+mn-cs"/>
                        </a:rPr>
                        <a:t>Alternative 2A: </a:t>
                      </a:r>
                    </a:p>
                    <a:p>
                      <a:pPr marL="0" algn="l" defTabSz="1341150" rtl="0" eaLnBrk="1" latinLnBrk="0" hangingPunct="1"/>
                      <a:r>
                        <a:rPr lang="en-US" sz="1200" kern="1200" dirty="0">
                          <a:solidFill>
                            <a:schemeClr val="dk1"/>
                          </a:solidFill>
                          <a:latin typeface="+mn-lt"/>
                          <a:ea typeface="+mn-ea"/>
                          <a:cs typeface="+mn-cs"/>
                        </a:rPr>
                        <a:t>Bicycle Lanes with Center Turn Lane</a:t>
                      </a:r>
                    </a:p>
                    <a:p>
                      <a:pPr marL="0" algn="l" defTabSz="1341150" rtl="0" eaLnBrk="1" latinLnBrk="0" hangingPunct="1"/>
                      <a:endParaRPr lang="en-US" sz="1200" kern="1200" dirty="0">
                        <a:solidFill>
                          <a:schemeClr val="dk1"/>
                        </a:solidFill>
                        <a:latin typeface="+mn-lt"/>
                        <a:ea typeface="+mn-ea"/>
                        <a:cs typeface="+mn-cs"/>
                      </a:endParaRPr>
                    </a:p>
                    <a:p>
                      <a:pPr marL="0" algn="l" defTabSz="1341150" rtl="0" eaLnBrk="1" latinLnBrk="0" hangingPunct="1"/>
                      <a:r>
                        <a:rPr lang="en-US" sz="1200" kern="1200" dirty="0">
                          <a:solidFill>
                            <a:schemeClr val="dk1"/>
                          </a:solidFill>
                          <a:latin typeface="+mn-lt"/>
                          <a:ea typeface="+mn-ea"/>
                          <a:cs typeface="+mn-cs"/>
                        </a:rPr>
                        <a:t>Alternative 2B: </a:t>
                      </a:r>
                    </a:p>
                    <a:p>
                      <a:pPr marL="0" algn="l" defTabSz="1341150" rtl="0" eaLnBrk="1" latinLnBrk="0" hangingPunct="1"/>
                      <a:r>
                        <a:rPr lang="en-US" sz="1200" kern="1200" dirty="0">
                          <a:solidFill>
                            <a:schemeClr val="dk1"/>
                          </a:solidFill>
                          <a:latin typeface="+mn-lt"/>
                          <a:ea typeface="+mn-ea"/>
                          <a:cs typeface="+mn-cs"/>
                        </a:rPr>
                        <a:t>Protected Two-Way Bicycle Lanes / SUP with Center Turn Lane</a:t>
                      </a:r>
                    </a:p>
                  </a:txBody>
                  <a:tcPr anchor="ctr"/>
                </a:tc>
                <a:tc>
                  <a:txBody>
                    <a:bodyPr/>
                    <a:lstStyle/>
                    <a:p>
                      <a:pPr marL="0" algn="ctr" defTabSz="1341150" rtl="0" eaLnBrk="1" latinLnBrk="0" hangingPunct="1"/>
                      <a:r>
                        <a:rPr lang="en-US" sz="1200" kern="1200" dirty="0">
                          <a:solidFill>
                            <a:schemeClr val="dk1"/>
                          </a:solidFill>
                          <a:latin typeface="+mn-lt"/>
                          <a:ea typeface="+mn-ea"/>
                          <a:cs typeface="+mn-cs"/>
                        </a:rPr>
                        <a:t>Bicycle Safety</a:t>
                      </a:r>
                    </a:p>
                    <a:p>
                      <a:pPr marL="0" algn="ctr" defTabSz="1341150" rtl="0" eaLnBrk="1" latinLnBrk="0" hangingPunct="1"/>
                      <a:endParaRPr lang="en-US" sz="1200" kern="1200" dirty="0">
                        <a:solidFill>
                          <a:schemeClr val="dk1"/>
                        </a:solidFill>
                        <a:latin typeface="+mn-lt"/>
                        <a:ea typeface="+mn-ea"/>
                        <a:cs typeface="+mn-cs"/>
                      </a:endParaRPr>
                    </a:p>
                    <a:p>
                      <a:pPr marL="0" algn="ctr" defTabSz="1341150" rtl="0" eaLnBrk="1" latinLnBrk="0" hangingPunct="1"/>
                      <a:r>
                        <a:rPr lang="en-US" sz="1200" kern="1200" dirty="0">
                          <a:solidFill>
                            <a:schemeClr val="dk1"/>
                          </a:solidFill>
                          <a:latin typeface="+mn-lt"/>
                          <a:ea typeface="+mn-ea"/>
                          <a:cs typeface="+mn-cs"/>
                        </a:rPr>
                        <a:t>Ped. Safety</a:t>
                      </a:r>
                    </a:p>
                    <a:p>
                      <a:pPr marL="0" algn="ctr" defTabSz="1341150" rtl="0" eaLnBrk="1" latinLnBrk="0" hangingPunct="1"/>
                      <a:endParaRPr lang="en-US" sz="1200" kern="1200" dirty="0">
                        <a:solidFill>
                          <a:schemeClr val="dk1"/>
                        </a:solidFill>
                        <a:latin typeface="+mn-lt"/>
                        <a:ea typeface="+mn-ea"/>
                        <a:cs typeface="+mn-cs"/>
                      </a:endParaRPr>
                    </a:p>
                    <a:p>
                      <a:pPr marL="0" algn="ctr" defTabSz="1341150" rtl="0" eaLnBrk="1" latinLnBrk="0" hangingPunct="1"/>
                      <a:r>
                        <a:rPr lang="en-US" sz="1200" kern="1200" dirty="0">
                          <a:solidFill>
                            <a:schemeClr val="dk1"/>
                          </a:solidFill>
                          <a:latin typeface="+mn-lt"/>
                          <a:ea typeface="+mn-ea"/>
                          <a:cs typeface="+mn-cs"/>
                        </a:rPr>
                        <a:t>Vehicle Safety</a:t>
                      </a:r>
                    </a:p>
                  </a:txBody>
                  <a:tcPr anchor="ctr"/>
                </a:tc>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dirty="0"/>
                        <a:t>Alternative 2A: </a:t>
                      </a: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dirty="0"/>
                        <a:t>63% in Favor (42% Strongly Support, 21% Somewhat Support)</a:t>
                      </a:r>
                    </a:p>
                    <a:p>
                      <a:pPr marL="0" marR="0" lvl="0" indent="0" algn="l" defTabSz="134115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dirty="0"/>
                        <a:t>Alternative 2B:</a:t>
                      </a: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dirty="0"/>
                        <a:t>75% in Favor (51% Strongly Support, 24% Somewhat Support)</a:t>
                      </a:r>
                      <a:endParaRPr lang="en-US" sz="1200" dirty="0">
                        <a:latin typeface="Arial" panose="020B0604020202020204" pitchFamily="34" charset="0"/>
                        <a:cs typeface="Arial" panose="020B0604020202020204" pitchFamily="34" charset="0"/>
                      </a:endParaRPr>
                    </a:p>
                  </a:txBody>
                  <a:tcPr anchor="ctr"/>
                </a:tc>
                <a:tc>
                  <a:txBody>
                    <a:bodyPr/>
                    <a:lstStyle/>
                    <a:p>
                      <a:pPr marL="171450" indent="-171450">
                        <a:buFontTx/>
                        <a:buChar char="-"/>
                      </a:pPr>
                      <a:r>
                        <a:rPr lang="en-US" sz="1200" dirty="0">
                          <a:latin typeface="+mn-lt"/>
                          <a:cs typeface="Arial" panose="020B0604020202020204" pitchFamily="34" charset="0"/>
                        </a:rPr>
                        <a:t>Support for shared use path to better separate bicycles and vehicles.</a:t>
                      </a:r>
                    </a:p>
                    <a:p>
                      <a:pPr marL="171450" indent="-171450">
                        <a:buFontTx/>
                        <a:buChar char="-"/>
                      </a:pPr>
                      <a:r>
                        <a:rPr lang="en-US" sz="1200" dirty="0">
                          <a:latin typeface="+mn-lt"/>
                          <a:cs typeface="Arial" panose="020B0604020202020204" pitchFamily="34" charset="0"/>
                        </a:rPr>
                        <a:t>Consistency and transition between segments is important.  Request for more detail on how Alt. 1 transitions to the other alternatives.</a:t>
                      </a:r>
                    </a:p>
                    <a:p>
                      <a:pPr marL="171450" indent="-171450">
                        <a:buFontTx/>
                        <a:buChar char="-"/>
                      </a:pPr>
                      <a:r>
                        <a:rPr lang="en-US" sz="1200" dirty="0">
                          <a:latin typeface="+mn-lt"/>
                          <a:cs typeface="Arial" panose="020B0604020202020204" pitchFamily="34" charset="0"/>
                        </a:rPr>
                        <a:t>Concern with mini-roundabout proposed at Manor Drive.  Suggestions to remove or reduce footprint further.</a:t>
                      </a:r>
                    </a:p>
                  </a:txBody>
                  <a:tcPr anchor="ctr"/>
                </a:tc>
                <a:tc>
                  <a:txBody>
                    <a:bodyPr/>
                    <a:lstStyle/>
                    <a:p>
                      <a:pPr marL="0" indent="0">
                        <a:buFontTx/>
                        <a:buNone/>
                      </a:pPr>
                      <a:r>
                        <a:rPr lang="en-US" sz="1200" dirty="0">
                          <a:latin typeface="+mn-lt"/>
                          <a:cs typeface="Arial" panose="020B0604020202020204" pitchFamily="34" charset="0"/>
                        </a:rPr>
                        <a:t>Alt 2B: 3-Lane Roadway with Protected two-way bicycle lanes / SUP</a:t>
                      </a:r>
                    </a:p>
                  </a:txBody>
                  <a:tcPr anchor="ctr"/>
                </a:tc>
                <a:extLst>
                  <a:ext uri="{0D108BD9-81ED-4DB2-BD59-A6C34878D82A}">
                    <a16:rowId xmlns:a16="http://schemas.microsoft.com/office/drawing/2014/main" val="2983014776"/>
                  </a:ext>
                </a:extLst>
              </a:tr>
              <a:tr h="370840">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Staples Mill Rd</a:t>
                      </a: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Alternative 3A:</a:t>
                      </a: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Shared Use Path connecting to Bicycle Lanes on Dickens</a:t>
                      </a:r>
                    </a:p>
                    <a:p>
                      <a:pPr marL="0" marR="0" lvl="0" indent="0" algn="l" defTabSz="134115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Alternative 3B:</a:t>
                      </a: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Shared Use Path connecting to Shared Use Path on Dickens</a:t>
                      </a:r>
                    </a:p>
                  </a:txBody>
                  <a:tcPr anchor="ctr"/>
                </a:tc>
                <a:tc>
                  <a:txBody>
                    <a:bodyPr/>
                    <a:lstStyle/>
                    <a:p>
                      <a:pPr marL="0" algn="ctr" defTabSz="1341150" rtl="0" eaLnBrk="1" latinLnBrk="0" hangingPunct="1"/>
                      <a:r>
                        <a:rPr lang="en-US" sz="1200" kern="1200" dirty="0">
                          <a:solidFill>
                            <a:schemeClr val="dk1"/>
                          </a:solidFill>
                          <a:latin typeface="+mn-lt"/>
                          <a:ea typeface="+mn-ea"/>
                          <a:cs typeface="+mn-cs"/>
                        </a:rPr>
                        <a:t>Bicycle Safety</a:t>
                      </a:r>
                    </a:p>
                    <a:p>
                      <a:pPr marL="0" algn="ctr" defTabSz="1341150" rtl="0" eaLnBrk="1" latinLnBrk="0" hangingPunct="1"/>
                      <a:endParaRPr lang="en-US" sz="1200" kern="1200" dirty="0">
                        <a:solidFill>
                          <a:schemeClr val="dk1"/>
                        </a:solidFill>
                        <a:latin typeface="+mn-lt"/>
                        <a:ea typeface="+mn-ea"/>
                        <a:cs typeface="+mn-cs"/>
                      </a:endParaRPr>
                    </a:p>
                    <a:p>
                      <a:pPr marL="0" algn="ctr" defTabSz="1341150" rtl="0" eaLnBrk="1" latinLnBrk="0" hangingPunct="1"/>
                      <a:r>
                        <a:rPr lang="en-US" sz="1200" kern="1200" dirty="0">
                          <a:solidFill>
                            <a:schemeClr val="dk1"/>
                          </a:solidFill>
                          <a:latin typeface="+mn-lt"/>
                          <a:ea typeface="+mn-ea"/>
                          <a:cs typeface="+mn-cs"/>
                        </a:rPr>
                        <a:t>Ped. Safety</a:t>
                      </a:r>
                    </a:p>
                  </a:txBody>
                  <a:tcPr anchor="ctr"/>
                </a:tc>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72% in Favor (45% Strongly Support, 27% Somewhat Support)</a:t>
                      </a:r>
                    </a:p>
                    <a:p>
                      <a:pPr marL="0" marR="0" lvl="0" indent="0" algn="l" defTabSz="134115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76% prefer Option 3B.</a:t>
                      </a:r>
                    </a:p>
                  </a:txBody>
                  <a:tcPr anchor="ctr"/>
                </a:tc>
                <a:tc>
                  <a:txBody>
                    <a:bodyPr/>
                    <a:lstStyle/>
                    <a:p>
                      <a:pPr marL="171450" indent="-171450">
                        <a:buFontTx/>
                        <a:buChar char="-"/>
                      </a:pPr>
                      <a:endParaRPr lang="en-US" sz="1200" dirty="0">
                        <a:latin typeface="+mn-lt"/>
                        <a:cs typeface="Arial" panose="020B0604020202020204" pitchFamily="34" charset="0"/>
                      </a:endParaRPr>
                    </a:p>
                    <a:p>
                      <a:pPr marL="171450" indent="-171450">
                        <a:buFontTx/>
                        <a:buChar char="-"/>
                      </a:pPr>
                      <a:r>
                        <a:rPr lang="en-US" sz="1200" dirty="0">
                          <a:latin typeface="+mn-lt"/>
                          <a:cs typeface="Arial" panose="020B0604020202020204" pitchFamily="34" charset="0"/>
                        </a:rPr>
                        <a:t>Concern for safety of pedestrians and cyclists using Staples Mill Road due to high traffic volumes.  Prefer off-street (SUP) alternative to limit interaction with cars.</a:t>
                      </a:r>
                    </a:p>
                    <a:p>
                      <a:pPr marL="171450" indent="-171450">
                        <a:buFontTx/>
                        <a:buChar char="-"/>
                      </a:pPr>
                      <a:r>
                        <a:rPr lang="en-US" sz="1200" dirty="0">
                          <a:latin typeface="+mn-lt"/>
                          <a:cs typeface="Arial" panose="020B0604020202020204" pitchFamily="34" charset="0"/>
                        </a:rPr>
                        <a:t>Consider pedestrian refuges for any crossing of Staples Mill Road.</a:t>
                      </a:r>
                    </a:p>
                    <a:p>
                      <a:pPr marL="171450" indent="-171450">
                        <a:buFontTx/>
                        <a:buChar char="-"/>
                      </a:pPr>
                      <a:endParaRPr lang="en-US" sz="1200" dirty="0">
                        <a:latin typeface="Arial" panose="020B0604020202020204" pitchFamily="34" charset="0"/>
                        <a:cs typeface="Arial" panose="020B0604020202020204" pitchFamily="34" charset="0"/>
                      </a:endParaRPr>
                    </a:p>
                  </a:txBody>
                  <a:tcPr anchor="ctr"/>
                </a:tc>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Alt 3B: Shared Use Path on east side of Staples Mill Rd connecting to Shared Use Path on south side of Dickens Rd</a:t>
                      </a:r>
                    </a:p>
                    <a:p>
                      <a:pPr marL="0" indent="0">
                        <a:buFontTx/>
                        <a:buNone/>
                      </a:pPr>
                      <a:endParaRPr lang="en-US" sz="1200" dirty="0">
                        <a:latin typeface="+mn-lt"/>
                        <a:cs typeface="Arial" panose="020B0604020202020204" pitchFamily="34" charset="0"/>
                      </a:endParaRPr>
                    </a:p>
                  </a:txBody>
                  <a:tcPr anchor="ctr"/>
                </a:tc>
                <a:extLst>
                  <a:ext uri="{0D108BD9-81ED-4DB2-BD59-A6C34878D82A}">
                    <a16:rowId xmlns:a16="http://schemas.microsoft.com/office/drawing/2014/main" val="3642587907"/>
                  </a:ext>
                </a:extLst>
              </a:tr>
            </a:tbl>
          </a:graphicData>
        </a:graphic>
      </p:graphicFrame>
      <p:grpSp>
        <p:nvGrpSpPr>
          <p:cNvPr id="6" name="Group 5">
            <a:extLst>
              <a:ext uri="{FF2B5EF4-FFF2-40B4-BE49-F238E27FC236}">
                <a16:creationId xmlns:a16="http://schemas.microsoft.com/office/drawing/2014/main" id="{BB4DE2B0-4C02-11F8-6911-DF93E2C36A23}"/>
              </a:ext>
            </a:extLst>
          </p:cNvPr>
          <p:cNvGrpSpPr/>
          <p:nvPr/>
        </p:nvGrpSpPr>
        <p:grpSpPr>
          <a:xfrm>
            <a:off x="-422785" y="7302501"/>
            <a:ext cx="6201285" cy="2560802"/>
            <a:chOff x="4945171" y="4190737"/>
            <a:chExt cx="7043979" cy="2194723"/>
          </a:xfrm>
        </p:grpSpPr>
        <p:grpSp>
          <p:nvGrpSpPr>
            <p:cNvPr id="7" name="Group 6">
              <a:extLst>
                <a:ext uri="{FF2B5EF4-FFF2-40B4-BE49-F238E27FC236}">
                  <a16:creationId xmlns:a16="http://schemas.microsoft.com/office/drawing/2014/main" id="{E33AFB3C-A5BB-2047-E15A-5ED2482A1554}"/>
                </a:ext>
              </a:extLst>
            </p:cNvPr>
            <p:cNvGrpSpPr/>
            <p:nvPr/>
          </p:nvGrpSpPr>
          <p:grpSpPr>
            <a:xfrm>
              <a:off x="4945171" y="4190737"/>
              <a:ext cx="7043979" cy="2194723"/>
              <a:chOff x="4945171" y="4190737"/>
              <a:chExt cx="7043979" cy="2194723"/>
            </a:xfrm>
          </p:grpSpPr>
          <p:pic>
            <p:nvPicPr>
              <p:cNvPr id="13" name="Picture 12" descr="A screenshot of a video game&#10;&#10;Description automatically generated">
                <a:extLst>
                  <a:ext uri="{FF2B5EF4-FFF2-40B4-BE49-F238E27FC236}">
                    <a16:creationId xmlns:a16="http://schemas.microsoft.com/office/drawing/2014/main" id="{31283167-5B52-614A-6035-D75806DD5369}"/>
                  </a:ext>
                </a:extLst>
              </p:cNvPr>
              <p:cNvPicPr>
                <a:picLocks noChangeAspect="1"/>
              </p:cNvPicPr>
              <p:nvPr/>
            </p:nvPicPr>
            <p:blipFill rotWithShape="1">
              <a:blip r:embed="rId3">
                <a:extLst>
                  <a:ext uri="{28A0092B-C50C-407E-A947-70E740481C1C}">
                    <a14:useLocalDpi xmlns:a14="http://schemas.microsoft.com/office/drawing/2010/main" val="0"/>
                  </a:ext>
                </a:extLst>
              </a:blip>
              <a:srcRect l="24559" t="40336" b="-1"/>
              <a:stretch/>
            </p:blipFill>
            <p:spPr>
              <a:xfrm>
                <a:off x="5531795" y="4190737"/>
                <a:ext cx="5870731" cy="2194723"/>
              </a:xfrm>
              <a:prstGeom prst="rect">
                <a:avLst/>
              </a:prstGeom>
              <a:ln w="28575">
                <a:solidFill>
                  <a:schemeClr val="tx1"/>
                </a:solidFill>
              </a:ln>
            </p:spPr>
          </p:pic>
          <p:sp>
            <p:nvSpPr>
              <p:cNvPr id="14" name="TextBox 13">
                <a:extLst>
                  <a:ext uri="{FF2B5EF4-FFF2-40B4-BE49-F238E27FC236}">
                    <a16:creationId xmlns:a16="http://schemas.microsoft.com/office/drawing/2014/main" id="{F4BAB0B2-3FD6-4224-B990-BCD1531432E8}"/>
                  </a:ext>
                </a:extLst>
              </p:cNvPr>
              <p:cNvSpPr txBox="1"/>
              <p:nvPr/>
            </p:nvSpPr>
            <p:spPr>
              <a:xfrm>
                <a:off x="4945171" y="4191557"/>
                <a:ext cx="7043979" cy="335924"/>
              </a:xfrm>
              <a:prstGeom prst="rect">
                <a:avLst/>
              </a:prstGeom>
              <a:noFill/>
            </p:spPr>
            <p:txBody>
              <a:bodyPr wrap="square" rtlCol="0">
                <a:spAutoFit/>
              </a:bodyPr>
              <a:lstStyle/>
              <a:p>
                <a:pPr algn="ctr"/>
                <a:r>
                  <a:rPr lang="en-US" sz="1600" b="1" dirty="0"/>
                  <a:t>Proposed Dickens Road Typical Section – Alternative 2B</a:t>
                </a:r>
              </a:p>
            </p:txBody>
          </p:sp>
        </p:grpSp>
        <p:sp>
          <p:nvSpPr>
            <p:cNvPr id="10" name="TextBox 9">
              <a:extLst>
                <a:ext uri="{FF2B5EF4-FFF2-40B4-BE49-F238E27FC236}">
                  <a16:creationId xmlns:a16="http://schemas.microsoft.com/office/drawing/2014/main" id="{252ED761-A9C2-1059-B127-DF1A26DC8E01}"/>
                </a:ext>
              </a:extLst>
            </p:cNvPr>
            <p:cNvSpPr txBox="1"/>
            <p:nvPr/>
          </p:nvSpPr>
          <p:spPr>
            <a:xfrm>
              <a:off x="8830073" y="6014166"/>
              <a:ext cx="564778" cy="369332"/>
            </a:xfrm>
            <a:prstGeom prst="rect">
              <a:avLst/>
            </a:prstGeom>
            <a:solidFill>
              <a:srgbClr val="D8D3CB"/>
            </a:solidFill>
          </p:spPr>
          <p:txBody>
            <a:bodyPr wrap="square" rtlCol="0">
              <a:spAutoFit/>
            </a:bodyPr>
            <a:lstStyle/>
            <a:p>
              <a:pPr algn="ctr"/>
              <a:r>
                <a:rPr lang="en-US" sz="600" dirty="0"/>
                <a:t>10’ </a:t>
              </a:r>
            </a:p>
            <a:p>
              <a:pPr algn="ctr"/>
              <a:r>
                <a:rPr lang="en-US" sz="600" dirty="0"/>
                <a:t>Shared Use Path</a:t>
              </a:r>
            </a:p>
          </p:txBody>
        </p:sp>
      </p:grpSp>
      <p:grpSp>
        <p:nvGrpSpPr>
          <p:cNvPr id="24" name="Group 23">
            <a:extLst>
              <a:ext uri="{FF2B5EF4-FFF2-40B4-BE49-F238E27FC236}">
                <a16:creationId xmlns:a16="http://schemas.microsoft.com/office/drawing/2014/main" id="{F23BE2B4-7704-10D1-44F9-AFFBDB5C91FF}"/>
              </a:ext>
            </a:extLst>
          </p:cNvPr>
          <p:cNvGrpSpPr/>
          <p:nvPr/>
        </p:nvGrpSpPr>
        <p:grpSpPr>
          <a:xfrm>
            <a:off x="10509643" y="7234149"/>
            <a:ext cx="4802099" cy="2626864"/>
            <a:chOff x="4521905" y="1883648"/>
            <a:chExt cx="7482899" cy="4060015"/>
          </a:xfrm>
        </p:grpSpPr>
        <p:pic>
          <p:nvPicPr>
            <p:cNvPr id="25" name="Picture 24">
              <a:extLst>
                <a:ext uri="{FF2B5EF4-FFF2-40B4-BE49-F238E27FC236}">
                  <a16:creationId xmlns:a16="http://schemas.microsoft.com/office/drawing/2014/main" id="{499138B4-CC28-D4F9-0E6F-721DC5310890}"/>
                </a:ext>
              </a:extLst>
            </p:cNvPr>
            <p:cNvPicPr>
              <a:picLocks noChangeAspect="1"/>
            </p:cNvPicPr>
            <p:nvPr/>
          </p:nvPicPr>
          <p:blipFill>
            <a:blip r:embed="rId4"/>
            <a:stretch>
              <a:fillRect/>
            </a:stretch>
          </p:blipFill>
          <p:spPr>
            <a:xfrm>
              <a:off x="4521905" y="1883648"/>
              <a:ext cx="7482899" cy="4060015"/>
            </a:xfrm>
            <a:prstGeom prst="rect">
              <a:avLst/>
            </a:prstGeom>
            <a:ln w="12700">
              <a:solidFill>
                <a:schemeClr val="tx1"/>
              </a:solidFill>
            </a:ln>
          </p:spPr>
        </p:pic>
        <p:pic>
          <p:nvPicPr>
            <p:cNvPr id="26" name="Picture 25">
              <a:extLst>
                <a:ext uri="{FF2B5EF4-FFF2-40B4-BE49-F238E27FC236}">
                  <a16:creationId xmlns:a16="http://schemas.microsoft.com/office/drawing/2014/main" id="{66BD15CA-A694-BD74-EA23-C0249B7D1B5A}"/>
                </a:ext>
              </a:extLst>
            </p:cNvPr>
            <p:cNvPicPr>
              <a:picLocks noChangeAspect="1"/>
            </p:cNvPicPr>
            <p:nvPr/>
          </p:nvPicPr>
          <p:blipFill>
            <a:blip r:embed="rId5"/>
            <a:stretch>
              <a:fillRect/>
            </a:stretch>
          </p:blipFill>
          <p:spPr>
            <a:xfrm>
              <a:off x="4521905" y="4067238"/>
              <a:ext cx="2686050" cy="1876425"/>
            </a:xfrm>
            <a:prstGeom prst="rect">
              <a:avLst/>
            </a:prstGeom>
          </p:spPr>
        </p:pic>
        <p:sp>
          <p:nvSpPr>
            <p:cNvPr id="27" name="Title 3">
              <a:extLst>
                <a:ext uri="{FF2B5EF4-FFF2-40B4-BE49-F238E27FC236}">
                  <a16:creationId xmlns:a16="http://schemas.microsoft.com/office/drawing/2014/main" id="{A97A66C2-D955-6FAA-A58C-04FF3DF551BD}"/>
                </a:ext>
              </a:extLst>
            </p:cNvPr>
            <p:cNvSpPr txBox="1">
              <a:spLocks/>
            </p:cNvSpPr>
            <p:nvPr/>
          </p:nvSpPr>
          <p:spPr>
            <a:xfrm>
              <a:off x="9085960" y="2021355"/>
              <a:ext cx="2786932" cy="468437"/>
            </a:xfrm>
            <a:prstGeom prst="rect">
              <a:avLst/>
            </a:prstGeom>
          </p:spPr>
          <p:style>
            <a:lnRef idx="3">
              <a:schemeClr val="lt1"/>
            </a:lnRef>
            <a:fillRef idx="1001">
              <a:schemeClr val="dk2"/>
            </a:fillRef>
            <a:effectRef idx="1">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600" dirty="0"/>
                <a:t>Alternative 2B</a:t>
              </a:r>
            </a:p>
          </p:txBody>
        </p:sp>
      </p:grpSp>
      <p:grpSp>
        <p:nvGrpSpPr>
          <p:cNvPr id="5" name="Group 4">
            <a:extLst>
              <a:ext uri="{FF2B5EF4-FFF2-40B4-BE49-F238E27FC236}">
                <a16:creationId xmlns:a16="http://schemas.microsoft.com/office/drawing/2014/main" id="{E4ECCC08-695C-6F58-2201-2DD04934C5B6}"/>
              </a:ext>
            </a:extLst>
          </p:cNvPr>
          <p:cNvGrpSpPr/>
          <p:nvPr/>
        </p:nvGrpSpPr>
        <p:grpSpPr>
          <a:xfrm>
            <a:off x="5443328" y="7244376"/>
            <a:ext cx="4903388" cy="2626864"/>
            <a:chOff x="4868326" y="1615427"/>
            <a:chExt cx="7060010" cy="3858768"/>
          </a:xfrm>
        </p:grpSpPr>
        <p:pic>
          <p:nvPicPr>
            <p:cNvPr id="9" name="Picture 8">
              <a:extLst>
                <a:ext uri="{FF2B5EF4-FFF2-40B4-BE49-F238E27FC236}">
                  <a16:creationId xmlns:a16="http://schemas.microsoft.com/office/drawing/2014/main" id="{650804FB-AB1B-32F3-67F4-22AA061F307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 contrast="5000"/>
                      </a14:imgEffect>
                    </a14:imgLayer>
                  </a14:imgProps>
                </a:ext>
              </a:extLst>
            </a:blip>
            <a:stretch>
              <a:fillRect/>
            </a:stretch>
          </p:blipFill>
          <p:spPr>
            <a:xfrm>
              <a:off x="4868326" y="1615427"/>
              <a:ext cx="7060010" cy="3858768"/>
            </a:xfrm>
            <a:prstGeom prst="rect">
              <a:avLst/>
            </a:prstGeom>
            <a:ln w="28575">
              <a:solidFill>
                <a:schemeClr val="tx1"/>
              </a:solidFill>
            </a:ln>
          </p:spPr>
        </p:pic>
        <p:sp>
          <p:nvSpPr>
            <p:cNvPr id="11" name="Oval 10">
              <a:extLst>
                <a:ext uri="{FF2B5EF4-FFF2-40B4-BE49-F238E27FC236}">
                  <a16:creationId xmlns:a16="http://schemas.microsoft.com/office/drawing/2014/main" id="{209B09FD-65D6-A6D8-30B5-D474547422F0}"/>
                </a:ext>
              </a:extLst>
            </p:cNvPr>
            <p:cNvSpPr/>
            <p:nvPr/>
          </p:nvSpPr>
          <p:spPr>
            <a:xfrm>
              <a:off x="7251753" y="3718073"/>
              <a:ext cx="322217" cy="32221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5" name="Oval 14">
              <a:extLst>
                <a:ext uri="{FF2B5EF4-FFF2-40B4-BE49-F238E27FC236}">
                  <a16:creationId xmlns:a16="http://schemas.microsoft.com/office/drawing/2014/main" id="{028A18BF-7D22-DD12-70DF-FFA4331B8A56}"/>
                </a:ext>
              </a:extLst>
            </p:cNvPr>
            <p:cNvSpPr/>
            <p:nvPr/>
          </p:nvSpPr>
          <p:spPr>
            <a:xfrm>
              <a:off x="9724365" y="3879181"/>
              <a:ext cx="322217" cy="32221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6" name="Oval 15">
              <a:extLst>
                <a:ext uri="{FF2B5EF4-FFF2-40B4-BE49-F238E27FC236}">
                  <a16:creationId xmlns:a16="http://schemas.microsoft.com/office/drawing/2014/main" id="{CB33D466-CA76-D19A-CE5F-C820BCC1ECC0}"/>
                </a:ext>
              </a:extLst>
            </p:cNvPr>
            <p:cNvSpPr/>
            <p:nvPr/>
          </p:nvSpPr>
          <p:spPr>
            <a:xfrm>
              <a:off x="10939833" y="3306967"/>
              <a:ext cx="322217" cy="322217"/>
            </a:xfrm>
            <a:prstGeom prst="ellipse">
              <a:avLst/>
            </a:prstGeom>
            <a:solidFill>
              <a:srgbClr val="F56F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grpSp>
      <p:pic>
        <p:nvPicPr>
          <p:cNvPr id="20" name="Picture 19">
            <a:extLst>
              <a:ext uri="{FF2B5EF4-FFF2-40B4-BE49-F238E27FC236}">
                <a16:creationId xmlns:a16="http://schemas.microsoft.com/office/drawing/2014/main" id="{04C857E5-5DAD-02B4-0942-50334EA6D8DC}"/>
              </a:ext>
            </a:extLst>
          </p:cNvPr>
          <p:cNvPicPr>
            <a:picLocks noChangeAspect="1"/>
          </p:cNvPicPr>
          <p:nvPr/>
        </p:nvPicPr>
        <p:blipFill>
          <a:blip r:embed="rId8"/>
          <a:stretch>
            <a:fillRect/>
          </a:stretch>
        </p:blipFill>
        <p:spPr>
          <a:xfrm>
            <a:off x="5443329" y="8980060"/>
            <a:ext cx="1879150" cy="872308"/>
          </a:xfrm>
          <a:prstGeom prst="rect">
            <a:avLst/>
          </a:prstGeom>
        </p:spPr>
      </p:pic>
    </p:spTree>
    <p:extLst>
      <p:ext uri="{BB962C8B-B14F-4D97-AF65-F5344CB8AC3E}">
        <p14:creationId xmlns:p14="http://schemas.microsoft.com/office/powerpoint/2010/main" val="1100439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0F048D349304CB6C067272B4756A6" ma:contentTypeVersion="25" ma:contentTypeDescription="Create a new document." ma:contentTypeScope="" ma:versionID="aef4ce076c4c0185c798327c41856640">
  <xsd:schema xmlns:xsd="http://www.w3.org/2001/XMLSchema" xmlns:xs="http://www.w3.org/2001/XMLSchema" xmlns:p="http://schemas.microsoft.com/office/2006/metadata/properties" xmlns:ns2="41b150db-c659-433a-919a-48c2854a5ab8" xmlns:ns3="b5624d77-b3e8-4a76-aa66-c4b53fd609a5" targetNamespace="http://schemas.microsoft.com/office/2006/metadata/properties" ma:root="true" ma:fieldsID="d3fe819cf4128f766d2eeb75caa5aca6" ns2:_="" ns3:_="">
    <xsd:import namespace="41b150db-c659-433a-919a-48c2854a5ab8"/>
    <xsd:import namespace="b5624d77-b3e8-4a76-aa66-c4b53fd609a5"/>
    <xsd:element name="properties">
      <xsd:complexType>
        <xsd:sequence>
          <xsd:element name="documentManagement">
            <xsd:complexType>
              <xsd:all>
                <xsd:element ref="ns2:ContentCategory" minOccurs="0"/>
                <xsd:element ref="ns2:Document_x0020_Description" minOccurs="0"/>
                <xsd:element ref="ns2:Project" minOccurs="0"/>
                <xsd:element ref="ns2:Project_x003a_calcConsultant" minOccurs="0"/>
                <xsd:element ref="ns2:_x003d_ContentType0"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150db-c659-433a-919a-48c2854a5ab8" elementFormDefault="qualified">
    <xsd:import namespace="http://schemas.microsoft.com/office/2006/documentManagement/types"/>
    <xsd:import namespace="http://schemas.microsoft.com/office/infopath/2007/PartnerControls"/>
    <xsd:element name="ContentCategory" ma:index="8" nillable="true" ma:displayName="Content Category" ma:format="Dropdown" ma:internalName="ContentCategory">
      <xsd:simpleType>
        <xsd:restriction base="dms:Choice">
          <xsd:enumeration value="Administration"/>
          <xsd:enumeration value="Correspondence &amp; Reporting"/>
          <xsd:enumeration value="Design"/>
          <xsd:enumeration value="Construction"/>
          <xsd:enumeration value="Image"/>
        </xsd:restriction>
      </xsd:simpleType>
    </xsd:element>
    <xsd:element name="Document_x0020_Description" ma:index="9" nillable="true" ma:displayName="Document Description" ma:internalName="Document_x0020_Description">
      <xsd:simpleType>
        <xsd:restriction base="dms:Text">
          <xsd:maxLength value="255"/>
        </xsd:restriction>
      </xsd:simpleType>
    </xsd:element>
    <xsd:element name="Project" ma:index="10" nillable="true" ma:displayName="Project" ma:list="{2113bf09-5c66-40db-869f-5883c185dbf3}" ma:internalName="Project" ma:showField="Title">
      <xsd:simpleType>
        <xsd:restriction base="dms:Lookup"/>
      </xsd:simpleType>
    </xsd:element>
    <xsd:element name="Project_x003a_calcConsultant" ma:index="11" nillable="true" ma:displayName="Project:calcConsultant" ma:list="{2113bf09-5c66-40db-869f-5883c185dbf3}" ma:internalName="Project_x003a_calcConsultant" ma:readOnly="true" ma:showField="calcConsultant" ma:web="b5624d77-b3e8-4a76-aa66-c4b53fd609a5">
      <xsd:simpleType>
        <xsd:restriction base="dms:Lookup"/>
      </xsd:simpleType>
    </xsd:element>
    <xsd:element name="_x003d_ContentType0" ma:index="12" nillable="true" ma:displayName="Project Content Type" ma:format="Dropdown" ma:internalName="_x003d_ContentType0">
      <xsd:simpleType>
        <xsd:restriction base="dms:Choice">
          <xsd:enumeration value="Startup"/>
          <xsd:enumeration value="PE"/>
          <xsd:enumeration value="Invoice"/>
          <xsd:enumeration value="Estimate"/>
          <xsd:enumeration value="Schedule"/>
          <xsd:enumeration value="VDOT"/>
          <xsd:enumeration value="Purchasing"/>
          <xsd:enumeration value="Board Papers"/>
          <xsd:enumeration value="Maps &amp; Displays"/>
          <xsd:enumeration value="Meeting Minutes &amp; Note"/>
          <xsd:enumeration value="Public Involvement"/>
          <xsd:enumeration value="Environmental Applications &amp; Reports"/>
          <xsd:enumeration value="Plan Review"/>
          <xsd:enumeration value="Right of Way"/>
          <xsd:enumeration value="Right of Entry"/>
          <xsd:enumeration value="Document Support"/>
          <xsd:enumeration value="Traffic"/>
          <xsd:enumeration value="Utilities"/>
          <xsd:enumeration value="Waiver or Exception"/>
          <xsd:enumeration value="Construction Administration"/>
          <xsd:enumeration value="Bid Package"/>
          <xsd:enumeration value="Email"/>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54d87ab-805f-4157-b9ab-d815b5ddf1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 ma:index="28"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5624d77-b3e8-4a76-aa66-c4b53fd609a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6e0502-2762-42ed-890e-b7215d6ccd58}" ma:internalName="TaxCatchAll" ma:showField="CatchAllData" ma:web="b5624d77-b3e8-4a76-aa66-c4b53fd609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624d77-b3e8-4a76-aa66-c4b53fd609a5" xsi:nil="true"/>
    <Document_x0020_Description xmlns="41b150db-c659-433a-919a-48c2854a5ab8" xsi:nil="true"/>
    <_x003d_ContentType0 xmlns="41b150db-c659-433a-919a-48c2854a5ab8" xsi:nil="true"/>
    <date xmlns="41b150db-c659-433a-919a-48c2854a5ab8" xsi:nil="true"/>
    <Project xmlns="41b150db-c659-433a-919a-48c2854a5ab8" xsi:nil="true"/>
    <lcf76f155ced4ddcb4097134ff3c332f xmlns="41b150db-c659-433a-919a-48c2854a5ab8">
      <Terms xmlns="http://schemas.microsoft.com/office/infopath/2007/PartnerControls"/>
    </lcf76f155ced4ddcb4097134ff3c332f>
    <ContentCategory xmlns="41b150db-c659-433a-919a-48c2854a5ab8" xsi:nil="true"/>
  </documentManagement>
</p:properties>
</file>

<file path=customXml/itemProps1.xml><?xml version="1.0" encoding="utf-8"?>
<ds:datastoreItem xmlns:ds="http://schemas.openxmlformats.org/officeDocument/2006/customXml" ds:itemID="{F1A92787-6D49-4B36-9AF9-D7022546F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b150db-c659-433a-919a-48c2854a5ab8"/>
    <ds:schemaRef ds:uri="b5624d77-b3e8-4a76-aa66-c4b53fd609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06D034-D612-4C16-87E3-12DB58D7B7DD}">
  <ds:schemaRefs>
    <ds:schemaRef ds:uri="http://schemas.microsoft.com/sharepoint/v3/contenttype/forms"/>
  </ds:schemaRefs>
</ds:datastoreItem>
</file>

<file path=customXml/itemProps3.xml><?xml version="1.0" encoding="utf-8"?>
<ds:datastoreItem xmlns:ds="http://schemas.openxmlformats.org/officeDocument/2006/customXml" ds:itemID="{CFD89919-C485-4599-8000-46FB6EB036BF}">
  <ds:schemaRefs>
    <ds:schemaRef ds:uri="http://www.w3.org/XML/1998/namespace"/>
    <ds:schemaRef ds:uri="http://purl.org/dc/elements/1.1/"/>
    <ds:schemaRef ds:uri="http://purl.org/dc/terms/"/>
    <ds:schemaRef ds:uri="41b150db-c659-433a-919a-48c2854a5ab8"/>
    <ds:schemaRef ds:uri="http://schemas.microsoft.com/office/2006/documentManagement/types"/>
    <ds:schemaRef ds:uri="http://schemas.microsoft.com/office/infopath/2007/PartnerControls"/>
    <ds:schemaRef ds:uri="http://schemas.openxmlformats.org/package/2006/metadata/core-properties"/>
    <ds:schemaRef ds:uri="b5624d77-b3e8-4a76-aa66-c4b53fd609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2036</TotalTime>
  <Words>704</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Helvetica</vt:lpstr>
      <vt:lpstr>Tw Cen MT</vt:lpstr>
      <vt:lpstr>Office Theme</vt:lpstr>
      <vt:lpstr>Dickens Road and Staples Mill Road Safety Study W. Broad Street to Staples Mill Road – May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Horsepen Road and Glenside Drive Safety Improvements Study Forest Avenue to Patterson Avenue – February 2022</dc:title>
  <dc:creator>Amy Samberg</dc:creator>
  <cp:lastModifiedBy>Burton, Kristen</cp:lastModifiedBy>
  <cp:revision>97</cp:revision>
  <dcterms:created xsi:type="dcterms:W3CDTF">2020-09-29T12:29:22Z</dcterms:created>
  <dcterms:modified xsi:type="dcterms:W3CDTF">2025-03-17T13:11:10Z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0x010100D900F048D349304CB6C067272B4756A6</vt:lpwstr>
  </property>
  <property fmtid="{D5CDD505-2E9C-101B-9397-08002B2CF9AE}" pid="3" name="MediaServiceImageTags">
    <vt:lpwstr/>
  </property>
</Properties>
</file>